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1" r:id="rId2"/>
    <p:sldId id="281" r:id="rId3"/>
    <p:sldId id="280" r:id="rId4"/>
    <p:sldId id="301" r:id="rId5"/>
    <p:sldId id="304" r:id="rId6"/>
    <p:sldId id="308" r:id="rId7"/>
    <p:sldId id="305" r:id="rId8"/>
    <p:sldId id="311" r:id="rId9"/>
    <p:sldId id="312" r:id="rId10"/>
    <p:sldId id="303" r:id="rId11"/>
    <p:sldId id="306" r:id="rId12"/>
    <p:sldId id="307" r:id="rId13"/>
    <p:sldId id="283" r:id="rId14"/>
    <p:sldId id="273" r:id="rId15"/>
    <p:sldId id="313" r:id="rId16"/>
    <p:sldId id="285" r:id="rId17"/>
    <p:sldId id="314" r:id="rId18"/>
    <p:sldId id="291" r:id="rId19"/>
    <p:sldId id="288" r:id="rId20"/>
    <p:sldId id="292" r:id="rId21"/>
    <p:sldId id="287" r:id="rId22"/>
    <p:sldId id="277" r:id="rId23"/>
    <p:sldId id="299" r:id="rId24"/>
    <p:sldId id="300" r:id="rId25"/>
    <p:sldId id="298" r:id="rId26"/>
    <p:sldId id="279" r:id="rId27"/>
  </p:sldIdLst>
  <p:sldSz cx="10693400" cy="7561263"/>
  <p:notesSz cx="6797675" cy="9926638"/>
  <p:defaultTextStyle>
    <a:defPPr>
      <a:defRPr lang="en-US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BC"/>
    <a:srgbClr val="006AAF"/>
    <a:srgbClr val="BD1B21"/>
    <a:srgbClr val="A012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83272" autoAdjust="0"/>
  </p:normalViewPr>
  <p:slideViewPr>
    <p:cSldViewPr>
      <p:cViewPr varScale="1">
        <p:scale>
          <a:sx n="53" d="100"/>
          <a:sy n="53" d="100"/>
        </p:scale>
        <p:origin x="-168" y="-90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1104"/>
    </p:cViewPr>
  </p:notesTextViewPr>
  <p:sorterViewPr>
    <p:cViewPr>
      <p:scale>
        <a:sx n="66" d="100"/>
        <a:sy n="66" d="100"/>
      </p:scale>
      <p:origin x="0" y="774"/>
    </p:cViewPr>
  </p:sorterViewPr>
  <p:notesViewPr>
    <p:cSldViewPr>
      <p:cViewPr varScale="1">
        <p:scale>
          <a:sx n="50" d="100"/>
          <a:sy n="50" d="100"/>
        </p:scale>
        <p:origin x="-1902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9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9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56153A-0633-49D0-BD1E-5C9CCD65601D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29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56EA42-405D-4797-B769-D9BAAB45E0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9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9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CEED37-71F7-47C0-85F1-8E1595D98640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299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8481F4-1B5D-4218-A6FC-84334504DED2}" type="slidenum">
              <a:rPr lang="en-US"/>
              <a:pPr>
                <a:defRPr/>
              </a:pPr>
              <a:t>‹#›</a:t>
            </a:fld>
            <a:r>
              <a:rPr lang="cs-CZ" dirty="0"/>
              <a:t>/x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476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970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465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960" algn="l" defTabSz="10429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 rozdíl od mladší populace se senioři vyznačují nižším podílem osob s vysokoškolským vzděláním a naopak vyšší zastoupením osob </a:t>
            </a:r>
            <a:r>
              <a:rPr lang="cs-CZ" b="1" dirty="0" smtClean="0"/>
              <a:t>vyučených</a:t>
            </a:r>
            <a:r>
              <a:rPr lang="cs-CZ" dirty="0" smtClean="0"/>
              <a:t> a </a:t>
            </a:r>
            <a:r>
              <a:rPr lang="cs-CZ" b="1" dirty="0" smtClean="0"/>
              <a:t>se základním vzděláním</a:t>
            </a:r>
            <a:r>
              <a:rPr lang="cs-CZ" dirty="0" smtClean="0"/>
              <a:t>.</a:t>
            </a:r>
          </a:p>
          <a:p>
            <a:r>
              <a:rPr lang="cs-CZ" dirty="0" smtClean="0"/>
              <a:t>Souvisí to </a:t>
            </a:r>
            <a:r>
              <a:rPr lang="cs-CZ" dirty="0" smtClean="0"/>
              <a:t>s dobou, ve které generace narozené před rokem 1950 vyrůstaly, nebyl kladen takový důraz na vzdělání a to především u žen.  </a:t>
            </a:r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Míra ekonomické aktivity  obecně je podíl zaměstnaných a nezaměstnaných tj. PS na obyvatelstvu 15 a více let  </a:t>
            </a:r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MEA s věkem výrazně klesá a nejinak tomu bylo i v našem kraji.</a:t>
            </a:r>
          </a:p>
          <a:p>
            <a:r>
              <a:rPr lang="cs-CZ" dirty="0" smtClean="0"/>
              <a:t>V porovnání s ostatními kraji patří mužům průměrná 7. příčka, ženám 5. nejnižší příčka  </a:t>
            </a:r>
            <a:endParaRPr lang="cs-CZ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Podle výsledků SLDB 2011 z celkového počtu </a:t>
            </a:r>
            <a:r>
              <a:rPr lang="cs-CZ" b="1" dirty="0" smtClean="0"/>
              <a:t>důchodců </a:t>
            </a:r>
            <a:r>
              <a:rPr lang="cs-CZ" b="1" dirty="0" smtClean="0"/>
              <a:t>141,4 tis. </a:t>
            </a:r>
            <a:r>
              <a:rPr lang="cs-CZ" dirty="0" smtClean="0"/>
              <a:t>jich kraji pracovalo  </a:t>
            </a:r>
            <a:r>
              <a:rPr lang="cs-CZ" b="1" dirty="0" smtClean="0"/>
              <a:t>12,3 </a:t>
            </a:r>
            <a:r>
              <a:rPr lang="cs-CZ" b="1" dirty="0" smtClean="0"/>
              <a:t>tis</a:t>
            </a:r>
            <a:r>
              <a:rPr lang="cs-CZ" dirty="0" smtClean="0"/>
              <a:t>. </a:t>
            </a:r>
            <a:r>
              <a:rPr lang="cs-CZ" dirty="0" smtClean="0"/>
              <a:t>., tj. bylo </a:t>
            </a:r>
            <a:r>
              <a:rPr lang="cs-CZ" b="1" dirty="0" smtClean="0"/>
              <a:t>8,7  %</a:t>
            </a:r>
            <a:r>
              <a:rPr lang="cs-CZ" dirty="0" smtClean="0"/>
              <a:t> důchodců v kraji. </a:t>
            </a:r>
            <a:endParaRPr lang="cs-CZ" dirty="0" smtClean="0"/>
          </a:p>
          <a:p>
            <a:r>
              <a:rPr lang="cs-CZ" dirty="0" smtClean="0"/>
              <a:t>S </a:t>
            </a:r>
            <a:r>
              <a:rPr lang="cs-CZ" dirty="0" smtClean="0"/>
              <a:t>narůstajícím věkem procento pracujících důchodců klesalo. ; ve věku 60–64 pracovalo </a:t>
            </a:r>
            <a:r>
              <a:rPr lang="cs-CZ" b="1" dirty="0" smtClean="0"/>
              <a:t>15,3 %</a:t>
            </a:r>
            <a:r>
              <a:rPr lang="cs-CZ" dirty="0" smtClean="0"/>
              <a:t> důchodců, ve věku </a:t>
            </a:r>
            <a:r>
              <a:rPr lang="cs-CZ" dirty="0" smtClean="0"/>
              <a:t>65–69 </a:t>
            </a:r>
            <a:r>
              <a:rPr lang="cs-CZ" dirty="0" smtClean="0"/>
              <a:t>let </a:t>
            </a:r>
            <a:r>
              <a:rPr lang="cs-CZ" b="1" dirty="0" smtClean="0"/>
              <a:t>10,3 %</a:t>
            </a:r>
            <a:r>
              <a:rPr lang="cs-CZ" dirty="0" smtClean="0"/>
              <a:t> důchodců, ve věku nad 70 let jen </a:t>
            </a:r>
            <a:r>
              <a:rPr lang="cs-CZ" b="1" dirty="0" smtClean="0"/>
              <a:t>2,7 %</a:t>
            </a:r>
            <a:r>
              <a:rPr lang="cs-CZ" dirty="0" smtClean="0"/>
              <a:t> důchodců</a:t>
            </a:r>
            <a:endParaRPr lang="cs-CZ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Kvalita dat o zaměstnaných podle odvětví </a:t>
            </a:r>
            <a:r>
              <a:rPr lang="cs-CZ" dirty="0" err="1" smtClean="0"/>
              <a:t>ek</a:t>
            </a:r>
            <a:r>
              <a:rPr lang="cs-CZ" dirty="0" smtClean="0"/>
              <a:t>. činnosti byla zhoršena jejich častějším nezjištěním. Ve věku na 65 let čtvrtina mužů a třetina žen neuvedla odvětví ekonomické činnosti svého posledního zaměstnání.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Zaměstnaní senioři muži našli nejčastěji </a:t>
            </a:r>
            <a:r>
              <a:rPr lang="cs-CZ" b="1" dirty="0" smtClean="0"/>
              <a:t>uplatnění</a:t>
            </a:r>
            <a:r>
              <a:rPr lang="cs-CZ" dirty="0" smtClean="0"/>
              <a:t> v </a:t>
            </a:r>
            <a:r>
              <a:rPr lang="cs-CZ" b="1" dirty="0" smtClean="0"/>
              <a:t>průmyslu a zemědělství</a:t>
            </a:r>
            <a:r>
              <a:rPr lang="cs-CZ" dirty="0" smtClean="0"/>
              <a:t>, s rostoucím věkem seniorů v těchto odvětvích ubylo ve prospěch odvětví vzdělávání, zdravotní a sociální péče a </a:t>
            </a:r>
            <a:r>
              <a:rPr lang="cs-CZ" b="1" dirty="0" smtClean="0"/>
              <a:t>obchod</a:t>
            </a:r>
            <a:r>
              <a:rPr lang="cs-CZ" dirty="0" smtClean="0"/>
              <a:t>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Pracující </a:t>
            </a:r>
            <a:r>
              <a:rPr lang="cs-CZ" dirty="0" smtClean="0"/>
              <a:t>seniorky působily nejčastěji v </a:t>
            </a:r>
            <a:r>
              <a:rPr lang="cs-CZ" b="1" dirty="0" smtClean="0"/>
              <a:t>nevýrobních odvětvích, zdravotnictví a sociální péče a vzdělávání, dále v obchodě a v průmyslu</a:t>
            </a:r>
            <a:r>
              <a:rPr lang="cs-CZ" dirty="0" smtClean="0"/>
              <a:t>. Ve věku nad 65 let jich ubylo v průmyslu a </a:t>
            </a:r>
            <a:r>
              <a:rPr lang="cs-CZ" b="1" dirty="0" smtClean="0"/>
              <a:t>státní správě </a:t>
            </a:r>
            <a:r>
              <a:rPr lang="cs-CZ" dirty="0" smtClean="0"/>
              <a:t>ve prospěch nevýrobních odvětví.</a:t>
            </a:r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Uplatnění na trhu práce našli muži </a:t>
            </a:r>
            <a:r>
              <a:rPr lang="cs-CZ" sz="1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věku 60—64 let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především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jako řemeslníci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opraváři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obsluha strojů a zařízení, techničtí a odborní pracovníci a specialisté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Ve věku </a:t>
            </a:r>
            <a:r>
              <a:rPr lang="cs-CZ" sz="1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nad 65 let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vzrostlo u seniorů  zastoupení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specialistů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naopak klesly počty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řemeslníků a opravářů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cs-CZ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zaměstnaných seniorek (60–64 let) převažovaly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specialistky, technické a odborné pracovnice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4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pracovnice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službách a v prodeji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Ve věku </a:t>
            </a:r>
            <a:r>
              <a:rPr lang="cs-CZ" sz="1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nad 65 let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zůstal vysoký podíl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specialistek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mezi zaměstnanými, nejvíc klesl podíl technických a odborných pracovnic a vzrostl podíl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pomocných a nekvalifikovaných pracovnic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Senioři se nejčastěji léčili v ordinacích praktických lékařů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 chronickými onemocněními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jako jsou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hypertenzní nemoci, ischemické nemoci srdeční a cévní nemoci mozku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Nejvyšší podíl seniorů byl u cévních nemocí mozku (70%), necelých 60 % pacientů s ischemickou nemocí srdce bylo v seniorském věku a u nemocí vysokého krevního tlaku to byla necelá polovina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období 2009–2013 přibylo nejvíc pacientů v seniorském věku u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hypertenzních nemocí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 27,6 %), u dalších dvou chronických onemocnění došlo k mírnému poklesu.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Jedním z nejobávanějších onemocnění  současnosti jsou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zhoubné novotvary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kde významným </a:t>
            </a:r>
            <a:r>
              <a:rPr lang="cs-CZ" sz="1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prorůstovým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faktorem je věk. Špatnou zprávou je, že onemocnění zhoubnými novotvary v seniorském věku přibývá, více nových případů onemocnění bylo u mužů než u žen. Dobrou zprávou je, že při včasné diagnostice a dnešních možnostech medicíny, se daří nemoc léčit, zpomalit nebo alespoň zkvalitnit život pacientů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cs-CZ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Nejčastějšími typy zhoubných novotvarů u mužů jsou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 kůže, prostaty, průdušek, plic a tlustého střeva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cs-CZ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Ženy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trpěly nejčastěji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 kůže, prsu, těla děložního, průdušek, plic a tlustého střeva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 věkem rostl v kraji výskyt ZN kůže a to u obou pohlaví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cs-CZ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Počet onemocnění ZN v přepočtu na 100 tis. obyvatel patřil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mezi kraji k nejvyšším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 mužů byl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druhý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nejvyšší a u žen šestý nejvyšší. </a:t>
            </a:r>
            <a:endParaRPr lang="cs-CZ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 roce 2014 mělo ze zákona nárok na výplatu některého z důchodu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celkem 158 868 osob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kraji. </a:t>
            </a:r>
            <a:endParaRPr lang="cs-CZ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Starobní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důchod (bez souběhu) pobíralo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98 165 senior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ů, tj.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61,8 %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 celkového počtu osob důchodově pojištěných a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další pětina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dostávala starobní důchod v souběhu s vdovským či vdoveckým důchodem, celkem 33 590 osob. </a:t>
            </a:r>
            <a:endParaRPr lang="cs-CZ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souvislosti se stárnutím populace kraje rostly počty příjemců důchodů, u mužů rychleji než u žen. </a:t>
            </a:r>
            <a:endParaRPr lang="cs-CZ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Ještě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rychlejší byl nárůst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předčasných starobních důchodců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za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posledních pět let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stoupl jejich počet (u důchodů bez souběhu)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44,5 %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mužů a o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28,7 %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žen. Podíl příjemců předčasných důchodů v čase rostl, v roce 2014 se zastavil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těstě pod 30 %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(u obou pohlaví), ale mezi kraji byl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pátý nejnižší.</a:t>
            </a: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Průměrný starobní důchod (bez souběhu) vzrostl v kraji od roku 2010 o více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než 9 %,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muži pobírali v průměru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12 012 K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 a ženy </a:t>
            </a:r>
            <a:r>
              <a:rPr lang="cs-CZ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10 039 Kč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cs-CZ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Rozdíl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mezi oběma pohlavími se v čase prohluboval ve prospěch mužů. </a:t>
            </a:r>
            <a:endParaRPr lang="cs-CZ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Mezi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kraji pobírali muži šestý nejnižší důchod, naopak ženy pátý nejvyšší. </a:t>
            </a:r>
            <a:endParaRPr lang="cs-CZ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grafu vidíme, že u mužů důchody ve vyšších kategoriích nad 14 a 15 tisíc jsou silně pod průměrem ČR. Naopak u seniorek v kraji je méně těch nejnižších důchodů (6 a 7 tis.) než je průměr za ČR. </a:t>
            </a:r>
            <a:endParaRPr lang="cs-CZ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Poskytování sociálních služeb je vymezeno zákonem.</a:t>
            </a:r>
          </a:p>
          <a:p>
            <a:r>
              <a:rPr lang="cs-CZ" dirty="0" smtClean="0"/>
              <a:t>V kraji pracuje </a:t>
            </a:r>
            <a:r>
              <a:rPr lang="cs-CZ" b="1" dirty="0" smtClean="0"/>
              <a:t>celá síť poskytovatelů sociálních služeb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Největšími poskytovateli pobytových sociál. Služeb v kraji jsou </a:t>
            </a:r>
            <a:r>
              <a:rPr lang="cs-CZ" b="1" dirty="0" smtClean="0"/>
              <a:t>domovy </a:t>
            </a:r>
            <a:r>
              <a:rPr lang="cs-CZ" b="1" dirty="0" smtClean="0"/>
              <a:t>pro seniory </a:t>
            </a:r>
            <a:r>
              <a:rPr lang="cs-CZ" dirty="0" smtClean="0"/>
              <a:t>a </a:t>
            </a:r>
            <a:r>
              <a:rPr lang="cs-CZ" b="1" dirty="0" smtClean="0"/>
              <a:t>domovy se zvláštním režimem</a:t>
            </a:r>
            <a:r>
              <a:rPr lang="cs-CZ" dirty="0" smtClean="0"/>
              <a:t>. </a:t>
            </a:r>
          </a:p>
          <a:p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Počet lůžek v domovech pro seniory v kraji sice rostl, ale přírůstek obyvatel v seniorském věku byl ještě rychlejší. Z  tohoto důvodu počet lůžek, v přepočtu na tisíc obyvatel ve věku 65 a více let, v kraji klesal. Přesto mezi kraji patřil k průměru. Domovy se zvláštním režimem svoji lůžkovou kapacitu od roku 2008 zdvojnásobily na 5,1 lůžka (na tisíc obyvatel věku 65 a více let) v roce 2014, přesto mezi kraji to byl druhý nejnižší počet. V domovech  pro seniory převažovali klienti ve věku 86–95 let (42 %), v domovech se zvláštním určením pak klienti mírně mladší (76–85 let), těch bylo 35,1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</a:t>
            </a:r>
          </a:p>
          <a:p>
            <a:r>
              <a:rPr lang="cs-CZ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Počet </a:t>
            </a:r>
            <a:r>
              <a:rPr lang="cs-CZ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žádostí o umístění v těchto zařízeních patřil, v přepočtu na tisíc obyvatel seniorského věku, mezi kraji k nejnižším.</a:t>
            </a:r>
            <a:endParaRPr lang="cs-CZ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024188" y="7091363"/>
            <a:ext cx="6149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s-CZ" altLang="cs-CZ" sz="1200" b="1">
                <a:solidFill>
                  <a:srgbClr val="0071BC"/>
                </a:solidFill>
                <a:latin typeface="Arial" charset="0"/>
              </a:rPr>
              <a:t>ČESKÝ STATISTICKÝ ÚŘAD  |  Na padesátém 81, 100 82 Praha 10  |  www.czso.cz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1152525"/>
            <a:ext cx="3744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3006000" y="5040000"/>
            <a:ext cx="7020000" cy="719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 b="1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/>
          </p:nvPr>
        </p:nvSpPr>
        <p:spPr>
          <a:xfrm>
            <a:off x="3006000" y="2664000"/>
            <a:ext cx="7020000" cy="21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4500" b="1" cap="all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4500" b="1">
                <a:latin typeface="Arial" pitchFamily="34" charset="0"/>
                <a:cs typeface="Arial" pitchFamily="34" charset="0"/>
              </a:defRPr>
            </a:lvl2pPr>
            <a:lvl3pPr>
              <a:defRPr sz="4500" b="1">
                <a:latin typeface="Arial" pitchFamily="34" charset="0"/>
                <a:cs typeface="Arial" pitchFamily="34" charset="0"/>
              </a:defRPr>
            </a:lvl3pPr>
            <a:lvl4pPr>
              <a:defRPr sz="4500" b="1">
                <a:latin typeface="Arial" pitchFamily="34" charset="0"/>
                <a:cs typeface="Arial" pitchFamily="34" charset="0"/>
              </a:defRPr>
            </a:lvl4pPr>
            <a:lvl5pPr>
              <a:defRPr sz="45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3006000" y="5868000"/>
            <a:ext cx="7020000" cy="7197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04298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0" i="0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3" y="6994525"/>
            <a:ext cx="9001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9347200" y="7091363"/>
            <a:ext cx="7143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5570BDE0-E36B-4583-81C3-0C1637A1EAA7}" type="slidenum">
              <a:rPr lang="cs-CZ" altLang="cs-CZ" sz="1200" b="1">
                <a:solidFill>
                  <a:srgbClr val="0071BC"/>
                </a:solidFill>
                <a:latin typeface="Arial" charset="0"/>
              </a:rPr>
              <a:pPr algn="r"/>
              <a:t>‹#›</a:t>
            </a:fld>
            <a:endParaRPr lang="cs-CZ" altLang="cs-CZ" sz="1200" b="1">
              <a:solidFill>
                <a:srgbClr val="0071BC"/>
              </a:solidFill>
              <a:latin typeface="Arial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846106" y="449068"/>
            <a:ext cx="9215502" cy="9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 kern="1200" cap="none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846106" y="1620000"/>
            <a:ext cx="9215502" cy="5184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042988" rtl="0" eaLnBrk="1" fontAlgn="base" latinLnBrk="0" hangingPunct="1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  <a:lvl2pPr marL="521496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042990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564485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85980" indent="0">
              <a:lnSpc>
                <a:spcPts val="3400"/>
              </a:lnSpc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7"/>
          <p:cNvSpPr txBox="1">
            <a:spLocks noChangeArrowheads="1"/>
          </p:cNvSpPr>
          <p:nvPr/>
        </p:nvSpPr>
        <p:spPr bwMode="auto">
          <a:xfrm>
            <a:off x="9347200" y="7091363"/>
            <a:ext cx="7143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5300B9D4-465F-4F99-A424-45B8D5807F48}" type="slidenum">
              <a:rPr lang="cs-CZ" altLang="cs-CZ" sz="1200" b="1">
                <a:solidFill>
                  <a:srgbClr val="0071BC"/>
                </a:solidFill>
                <a:latin typeface="Arial" charset="0"/>
              </a:rPr>
              <a:pPr algn="r"/>
              <a:t>‹#›</a:t>
            </a:fld>
            <a:endParaRPr lang="cs-CZ" altLang="cs-CZ" sz="1200" b="1">
              <a:solidFill>
                <a:srgbClr val="0071BC"/>
              </a:solidFill>
              <a:latin typeface="Arial" charset="0"/>
            </a:endParaRPr>
          </a:p>
        </p:txBody>
      </p:sp>
      <p:pic>
        <p:nvPicPr>
          <p:cNvPr id="6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3" y="6994525"/>
            <a:ext cx="9001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ástupný symbol pro text 8"/>
          <p:cNvSpPr>
            <a:spLocks noGrp="1"/>
          </p:cNvSpPr>
          <p:nvPr>
            <p:ph type="body" sz="quarter" idx="12"/>
          </p:nvPr>
        </p:nvSpPr>
        <p:spPr>
          <a:xfrm>
            <a:off x="846106" y="1620000"/>
            <a:ext cx="9215502" cy="5184000"/>
          </a:xfrm>
          <a:prstGeom prst="rect">
            <a:avLst/>
          </a:prstGeom>
        </p:spPr>
        <p:txBody>
          <a:bodyPr lIns="0" tIns="0" rIns="0" bIns="0"/>
          <a:lstStyle>
            <a:lvl1pPr marL="0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 sz="2400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  <a:lvl2pPr marL="720000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 sz="2000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2pPr>
            <a:lvl3pPr marL="1152000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 sz="1800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3pPr>
            <a:lvl4pPr marL="1825233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346728" indent="-288000"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■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5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846106" y="449068"/>
            <a:ext cx="9215502" cy="9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 kern="1200" cap="none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7"/>
          <p:cNvSpPr txBox="1">
            <a:spLocks noChangeArrowheads="1"/>
          </p:cNvSpPr>
          <p:nvPr/>
        </p:nvSpPr>
        <p:spPr bwMode="auto">
          <a:xfrm>
            <a:off x="9347200" y="7091363"/>
            <a:ext cx="7143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A6009802-2072-4118-B64F-A2FA4801B952}" type="slidenum">
              <a:rPr lang="cs-CZ" altLang="cs-CZ" sz="1200" b="1">
                <a:solidFill>
                  <a:srgbClr val="0071BC"/>
                </a:solidFill>
                <a:latin typeface="Arial" charset="0"/>
              </a:rPr>
              <a:pPr algn="r"/>
              <a:t>‹#›</a:t>
            </a:fld>
            <a:endParaRPr lang="cs-CZ" altLang="cs-CZ" sz="1200" b="1">
              <a:solidFill>
                <a:srgbClr val="0071BC"/>
              </a:solidFill>
              <a:latin typeface="Arial" charset="0"/>
            </a:endParaRPr>
          </a:p>
        </p:txBody>
      </p:sp>
      <p:pic>
        <p:nvPicPr>
          <p:cNvPr id="6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3" y="6994525"/>
            <a:ext cx="9001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846106" y="1620000"/>
            <a:ext cx="9215502" cy="51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846106" y="449068"/>
            <a:ext cx="9215502" cy="9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 kern="1200" cap="none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7"/>
          <p:cNvSpPr txBox="1">
            <a:spLocks noChangeArrowheads="1"/>
          </p:cNvSpPr>
          <p:nvPr/>
        </p:nvSpPr>
        <p:spPr bwMode="auto">
          <a:xfrm>
            <a:off x="9347200" y="7091363"/>
            <a:ext cx="7143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586C3552-325B-4C27-8420-E5F0FD666720}" type="slidenum">
              <a:rPr lang="cs-CZ" altLang="cs-CZ" sz="1200" b="1">
                <a:solidFill>
                  <a:srgbClr val="0071BC"/>
                </a:solidFill>
                <a:latin typeface="Arial" charset="0"/>
              </a:rPr>
              <a:pPr algn="r"/>
              <a:t>‹#›</a:t>
            </a:fld>
            <a:endParaRPr lang="cs-CZ" altLang="cs-CZ" sz="1200" b="1">
              <a:solidFill>
                <a:srgbClr val="0071BC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3" y="6994525"/>
            <a:ext cx="9001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846106" y="449068"/>
            <a:ext cx="9215502" cy="5232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 kern="1200" cap="none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6"/>
          <p:cNvSpPr>
            <a:spLocks noGrp="1"/>
          </p:cNvSpPr>
          <p:nvPr>
            <p:ph sz="quarter" idx="11"/>
          </p:nvPr>
        </p:nvSpPr>
        <p:spPr>
          <a:xfrm>
            <a:off x="846106" y="1224000"/>
            <a:ext cx="9215502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7"/>
          <p:cNvSpPr txBox="1">
            <a:spLocks noChangeArrowheads="1"/>
          </p:cNvSpPr>
          <p:nvPr/>
        </p:nvSpPr>
        <p:spPr bwMode="auto">
          <a:xfrm>
            <a:off x="9347200" y="7091363"/>
            <a:ext cx="7143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586C3552-325B-4C27-8420-E5F0FD666720}" type="slidenum">
              <a:rPr lang="cs-CZ" altLang="cs-CZ" sz="1200" b="1">
                <a:solidFill>
                  <a:srgbClr val="0071BC"/>
                </a:solidFill>
                <a:latin typeface="Arial" charset="0"/>
              </a:rPr>
              <a:pPr algn="r"/>
              <a:t>‹#›</a:t>
            </a:fld>
            <a:endParaRPr lang="cs-CZ" altLang="cs-CZ" sz="1200" b="1">
              <a:solidFill>
                <a:srgbClr val="0071BC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3" y="6994525"/>
            <a:ext cx="9001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7"/>
          <p:cNvSpPr txBox="1">
            <a:spLocks noChangeArrowheads="1"/>
          </p:cNvSpPr>
          <p:nvPr/>
        </p:nvSpPr>
        <p:spPr bwMode="auto">
          <a:xfrm>
            <a:off x="3024188" y="7091363"/>
            <a:ext cx="6149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s-CZ" altLang="cs-CZ" sz="1200" b="1">
                <a:solidFill>
                  <a:srgbClr val="0071BC"/>
                </a:solidFill>
                <a:latin typeface="Arial" charset="0"/>
              </a:rPr>
              <a:t>ČESKÝ STATISTICKÝ ÚŘAD  |  Na padesátém 81, 100 82 Praha 10  |  www.czso.cz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1152525"/>
            <a:ext cx="3744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3006000" y="3960000"/>
            <a:ext cx="7020000" cy="144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4300" b="1" baseline="0">
                <a:solidFill>
                  <a:srgbClr val="0071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10691813" cy="107950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defTabSz="10429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5" r:id="rId6"/>
    <p:sldLayoutId id="2147483894" r:id="rId7"/>
  </p:sldLayoutIdLst>
  <p:timing>
    <p:tnLst>
      <p:par>
        <p:cTn id="1" dur="indefinite" restart="never" nodeType="tmRoot"/>
      </p:par>
    </p:tnLst>
  </p:timing>
  <p:txStyles>
    <p:titleStyle>
      <a:lvl1pPr algn="ctr" defTabSz="1042988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22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718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213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708" indent="-260748" algn="l" defTabSz="10429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9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9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8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81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76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97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465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60" algn="l" defTabSz="10429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vera.varmuzova@czso.cz" TargetMode="External"/><Relationship Id="rId2" Type="http://schemas.openxmlformats.org/officeDocument/2006/relationships/hyperlink" Target="mailto:milos.polak@czso.cz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vana.duskova@czso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text 1"/>
          <p:cNvSpPr>
            <a:spLocks noGrp="1"/>
          </p:cNvSpPr>
          <p:nvPr>
            <p:ph type="body" sz="quarter" idx="11"/>
          </p:nvPr>
        </p:nvSpPr>
        <p:spPr bwMode="auto">
          <a:xfrm>
            <a:off x="2970436" y="5076775"/>
            <a:ext cx="7344816" cy="936104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sz="2800" dirty="0" smtClean="0">
                <a:latin typeface="Arial" charset="0"/>
                <a:cs typeface="Arial" charset="0"/>
              </a:rPr>
              <a:t>Miloš Polák,</a:t>
            </a:r>
          </a:p>
          <a:p>
            <a:pPr>
              <a:spcBef>
                <a:spcPct val="0"/>
              </a:spcBef>
            </a:pPr>
            <a:r>
              <a:rPr lang="cs-CZ" altLang="cs-CZ" sz="2800" dirty="0" smtClean="0">
                <a:latin typeface="Arial" charset="0"/>
                <a:cs typeface="Arial" charset="0"/>
              </a:rPr>
              <a:t>Věra Varmužová, Ivana Dušková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3006725" y="2663825"/>
            <a:ext cx="7019925" cy="2160588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Senioři  v královéhradeckém kraji</a:t>
            </a:r>
            <a:endParaRPr lang="cs-CZ" dirty="0"/>
          </a:p>
        </p:txBody>
      </p:sp>
      <p:sp>
        <p:nvSpPr>
          <p:cNvPr id="8196" name="Zástupný symbol pro text 3"/>
          <p:cNvSpPr>
            <a:spLocks noGrp="1"/>
          </p:cNvSpPr>
          <p:nvPr>
            <p:ph type="body" sz="quarter" idx="13"/>
          </p:nvPr>
        </p:nvSpPr>
        <p:spPr bwMode="auto">
          <a:xfrm>
            <a:off x="3006725" y="6228903"/>
            <a:ext cx="6948487" cy="504056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Tisková konference, 30. 10. 2015, KS ČSÚ v Hradci Králové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9715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Očekávaný vývoj populace kraje</a:t>
            </a:r>
          </a:p>
          <a:p>
            <a:pPr algn="ctr"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2030 a 2050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72" y="1476375"/>
            <a:ext cx="10336027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text 1"/>
          <p:cNvSpPr>
            <a:spLocks noGrp="1"/>
          </p:cNvSpPr>
          <p:nvPr>
            <p:ph type="body" sz="quarter" idx="12"/>
          </p:nvPr>
        </p:nvSpPr>
        <p:spPr bwMode="auto">
          <a:xfrm>
            <a:off x="846138" y="1044327"/>
            <a:ext cx="9613130" cy="575969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Počet seniorů vzroste za deset let na očekávaných 130 tisíc osob a do roku 2050 až na162 tisíc osob</a:t>
            </a:r>
          </a:p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Ve struktuře seniorů se zvýší podíl vyšších věkových skupin:</a:t>
            </a:r>
          </a:p>
          <a:p>
            <a:pPr marL="1008000" lvl="1" indent="-287338">
              <a:spcBef>
                <a:spcPct val="0"/>
              </a:spcBef>
              <a:buFont typeface="Arial" charset="0"/>
              <a:buChar char="■"/>
            </a:pPr>
            <a:r>
              <a:rPr lang="cs-CZ" dirty="0" smtClean="0"/>
              <a:t>35,5% ve věku 65–69 let v roce 2014                  20,2 %    v roce 2050</a:t>
            </a:r>
            <a:endParaRPr lang="cs-CZ" altLang="cs-CZ" dirty="0" smtClean="0">
              <a:latin typeface="Arial" charset="0"/>
              <a:cs typeface="Arial" charset="0"/>
            </a:endParaRPr>
          </a:p>
          <a:p>
            <a:pPr marL="1008000" lvl="1" indent="-287338">
              <a:spcBef>
                <a:spcPct val="0"/>
              </a:spcBef>
              <a:buFont typeface="Arial" charset="0"/>
              <a:buChar char="■"/>
            </a:pPr>
            <a:r>
              <a:rPr lang="cs-CZ" dirty="0" smtClean="0"/>
              <a:t>16,2 </a:t>
            </a:r>
            <a:r>
              <a:rPr lang="cs-CZ" altLang="cs-CZ" dirty="0" smtClean="0">
                <a:latin typeface="Arial" charset="0"/>
                <a:cs typeface="Arial" charset="0"/>
              </a:rPr>
              <a:t>% ve věku </a:t>
            </a:r>
            <a:r>
              <a:rPr lang="cs-CZ" dirty="0" smtClean="0"/>
              <a:t>75–79 let v roce 2014                  20,6 %   v roce 2050</a:t>
            </a:r>
            <a:endParaRPr lang="cs-CZ" altLang="cs-CZ" dirty="0" smtClean="0">
              <a:latin typeface="Arial" charset="0"/>
              <a:cs typeface="Arial" charset="0"/>
            </a:endParaRPr>
          </a:p>
          <a:p>
            <a:pPr marL="1008000" lvl="1" indent="-287338">
              <a:spcBef>
                <a:spcPct val="0"/>
              </a:spcBef>
              <a:buFont typeface="Arial" charset="0"/>
              <a:buChar char="■"/>
            </a:pPr>
            <a:r>
              <a:rPr lang="cs-CZ" dirty="0" smtClean="0"/>
              <a:t>2,7 % ve věku 90 a více let v roce 2014               10,0 %    v roce 2050</a:t>
            </a: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523056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Projekce populace seniorů podle věku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3780631"/>
            <a:ext cx="9433048" cy="323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>
          <a:xfrm>
            <a:off x="6642844" y="2556495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6642844" y="2988543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6642844" y="3420591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text 1"/>
          <p:cNvSpPr>
            <a:spLocks noGrp="1"/>
          </p:cNvSpPr>
          <p:nvPr>
            <p:ph type="body" sz="quarter" idx="12"/>
          </p:nvPr>
        </p:nvSpPr>
        <p:spPr bwMode="auto">
          <a:xfrm>
            <a:off x="846138" y="1404367"/>
            <a:ext cx="9613130" cy="539965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60 422 domácností seniorů (26,4 % z domácností celkem)</a:t>
            </a:r>
          </a:p>
          <a:p>
            <a:pPr marL="1008000" lvl="1" indent="-287338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99 tisíc členů domácností</a:t>
            </a:r>
          </a:p>
          <a:p>
            <a:pPr marL="1008000" lvl="1" indent="-287338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1,6 osob na 1 domácnost</a:t>
            </a:r>
          </a:p>
          <a:p>
            <a:pPr marL="1008000" lvl="1" indent="-287338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tři čtvrtiny jsou s nepracujícími důchodci, u jednotlivců většina</a:t>
            </a: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9715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Domácnosti seniorů</a:t>
            </a:r>
          </a:p>
          <a:p>
            <a:pPr algn="ctr"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(v čele je osoba ve věku 65 a více let)</a:t>
            </a:r>
          </a:p>
        </p:txBody>
      </p:sp>
      <p:pic>
        <p:nvPicPr>
          <p:cNvPr id="6" name="Obrázek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8268" y="3348583"/>
            <a:ext cx="79928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text 1"/>
          <p:cNvSpPr>
            <a:spLocks noGrp="1"/>
          </p:cNvSpPr>
          <p:nvPr>
            <p:ph type="body" sz="quarter" idx="12"/>
          </p:nvPr>
        </p:nvSpPr>
        <p:spPr bwMode="auto">
          <a:xfrm>
            <a:off x="846138" y="1404367"/>
            <a:ext cx="9613130" cy="539965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b="1" dirty="0" smtClean="0">
                <a:latin typeface="Arial" charset="0"/>
                <a:cs typeface="Arial" charset="0"/>
              </a:rPr>
              <a:t>Úplné rodiny </a:t>
            </a:r>
            <a:r>
              <a:rPr lang="cs-CZ" altLang="cs-CZ" dirty="0" smtClean="0">
                <a:latin typeface="Arial" charset="0"/>
                <a:cs typeface="Arial" charset="0"/>
              </a:rPr>
              <a:t/>
            </a:r>
            <a:br>
              <a:rPr lang="cs-CZ" altLang="cs-CZ" dirty="0" smtClean="0">
                <a:latin typeface="Arial" charset="0"/>
                <a:cs typeface="Arial" charset="0"/>
              </a:rPr>
            </a:br>
            <a:r>
              <a:rPr lang="cs-CZ" altLang="cs-CZ" dirty="0" smtClean="0">
                <a:latin typeface="Arial" charset="0"/>
                <a:cs typeface="Arial" charset="0"/>
              </a:rPr>
              <a:t>26 tisíc domácností – 43,2 %</a:t>
            </a:r>
          </a:p>
          <a:p>
            <a:pPr marL="288000" indent="-287338" eaLnBrk="1" hangingPunct="1">
              <a:spcBef>
                <a:spcPct val="0"/>
              </a:spcBef>
              <a:buNone/>
            </a:pPr>
            <a:r>
              <a:rPr lang="cs-CZ" altLang="cs-CZ" dirty="0" smtClean="0">
                <a:latin typeface="Arial" charset="0"/>
                <a:cs typeface="Arial" charset="0"/>
              </a:rPr>
              <a:t>    58 tisíc osob </a:t>
            </a:r>
          </a:p>
          <a:p>
            <a:pPr marL="288000" indent="-287338"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2. místo mezi kraji</a:t>
            </a: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9715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Domácnosti seniorů</a:t>
            </a:r>
          </a:p>
        </p:txBody>
      </p:sp>
      <p:pic>
        <p:nvPicPr>
          <p:cNvPr id="5123" name="Obrázek 10" descr="3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24" y="3276574"/>
            <a:ext cx="4884197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Obrázek 8" descr="3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8668" y="972319"/>
            <a:ext cx="5400600" cy="382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274692" y="5220791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7338">
              <a:buFont typeface="Arial" charset="0"/>
              <a:buChar char="■"/>
            </a:pPr>
            <a:r>
              <a:rPr lang="cs-CZ" altLang="cs-CZ" sz="2400" b="1" dirty="0" smtClean="0">
                <a:solidFill>
                  <a:srgbClr val="0071BC"/>
                </a:solidFill>
                <a:latin typeface="Arial" charset="0"/>
              </a:rPr>
              <a:t>Jednotlivci</a:t>
            </a:r>
            <a:r>
              <a:rPr lang="cs-CZ" altLang="cs-CZ" sz="2400" dirty="0" smtClean="0">
                <a:solidFill>
                  <a:srgbClr val="0071BC"/>
                </a:solidFill>
                <a:latin typeface="Arial" charset="0"/>
              </a:rPr>
              <a:t> </a:t>
            </a:r>
            <a:br>
              <a:rPr lang="cs-CZ" altLang="cs-CZ" sz="2400" dirty="0" smtClean="0">
                <a:solidFill>
                  <a:srgbClr val="0071BC"/>
                </a:solidFill>
                <a:latin typeface="Arial" charset="0"/>
              </a:rPr>
            </a:br>
            <a:r>
              <a:rPr lang="cs-CZ" altLang="cs-CZ" sz="2400" dirty="0" smtClean="0">
                <a:solidFill>
                  <a:srgbClr val="0071BC"/>
                </a:solidFill>
                <a:latin typeface="Arial" charset="0"/>
              </a:rPr>
              <a:t>29 tisíc domácností – 47,9 %</a:t>
            </a:r>
          </a:p>
          <a:p>
            <a:pPr marL="288000" indent="-287338">
              <a:buFont typeface="Arial" charset="0"/>
              <a:buChar char="■"/>
            </a:pPr>
            <a:r>
              <a:rPr lang="cs-CZ" altLang="cs-CZ" sz="2400" dirty="0" smtClean="0">
                <a:solidFill>
                  <a:srgbClr val="0071BC"/>
                </a:solidFill>
                <a:latin typeface="Arial" charset="0"/>
              </a:rPr>
              <a:t>4. místo mezi kraji</a:t>
            </a:r>
          </a:p>
          <a:p>
            <a:endParaRPr lang="cs-CZ" altLang="cs-CZ" sz="2400" dirty="0">
              <a:solidFill>
                <a:srgbClr val="0071B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text 1"/>
          <p:cNvSpPr>
            <a:spLocks noGrp="1"/>
          </p:cNvSpPr>
          <p:nvPr>
            <p:ph type="body" sz="quarter" idx="12"/>
          </p:nvPr>
        </p:nvSpPr>
        <p:spPr bwMode="auto">
          <a:xfrm>
            <a:off x="846138" y="1548384"/>
            <a:ext cx="9325098" cy="5255642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37,5 % seniorů vyučeno (M 45 %, Ž 32,1 %)</a:t>
            </a:r>
            <a:endParaRPr lang="cs-CZ" altLang="cs-CZ" b="1" dirty="0" smtClean="0">
              <a:latin typeface="Arial" charset="0"/>
              <a:cs typeface="Arial" charset="0"/>
            </a:endParaRP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Necelých 30 % seniorů základní vzdělání (M 14,5 %, Ž 37,8 %)</a:t>
            </a: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Středoškolské s maturitou pětina seniorů (M 22,5 %, ženy 18,7 %)</a:t>
            </a: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Vysokoškolské (M každý desátý, Ž každá dvacátá čtvrtá)</a:t>
            </a: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9715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Vzdělanostní struktura obyvatel kraje ve věku 65 a více let podle pohlaví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315" y="3348583"/>
            <a:ext cx="796560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text 1"/>
          <p:cNvSpPr>
            <a:spLocks noGrp="1"/>
          </p:cNvSpPr>
          <p:nvPr>
            <p:ph type="body" sz="quarter" idx="12"/>
          </p:nvPr>
        </p:nvSpPr>
        <p:spPr bwMode="auto">
          <a:xfrm>
            <a:off x="846138" y="1404367"/>
            <a:ext cx="9613130" cy="539965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Specifická MEA ve věku 60–64 let vyjadřuje podíl zaměstnaných a nezaměstnaných, tj. PS na celkovém počtu obyvatel tohoto věku </a:t>
            </a:r>
            <a:endParaRPr lang="cs-CZ" altLang="cs-CZ" b="1" dirty="0" smtClean="0">
              <a:latin typeface="Arial" charset="0"/>
              <a:cs typeface="Arial" charset="0"/>
            </a:endParaRPr>
          </a:p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Muži  MEA 36,9 %, nejnižší ze všech krajů, průměr ČR 47,7 %</a:t>
            </a:r>
          </a:p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Ženy MEA  20,3 %, pátá nejvyšší mezi kraji, průměr ČR 20,4 %</a:t>
            </a: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9715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Míra ekonomické aktivity obyvatel kraje ve věku 60–64 let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8268" y="3348583"/>
            <a:ext cx="7488832" cy="367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text 1"/>
          <p:cNvSpPr>
            <a:spLocks noGrp="1"/>
          </p:cNvSpPr>
          <p:nvPr>
            <p:ph type="body" sz="quarter" idx="12"/>
          </p:nvPr>
        </p:nvSpPr>
        <p:spPr bwMode="auto">
          <a:xfrm>
            <a:off x="846138" y="1404367"/>
            <a:ext cx="9613130" cy="539965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Specifická MEA ve věku 65 a více let v HKK byla u mužů 6,5 %, u žen 2,8 %</a:t>
            </a:r>
          </a:p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Průměr ČR činil u mužů 7,1 %, u žen 3,5 %</a:t>
            </a: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9715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Míra ekonomické aktivity obyvatel kraje</a:t>
            </a:r>
            <a:br>
              <a:rPr lang="cs-CZ" altLang="cs-CZ" dirty="0" smtClean="0">
                <a:latin typeface="Arial" charset="0"/>
                <a:cs typeface="Arial" charset="0"/>
              </a:rPr>
            </a:br>
            <a:r>
              <a:rPr lang="cs-CZ" altLang="cs-CZ" dirty="0" smtClean="0">
                <a:latin typeface="Arial" charset="0"/>
                <a:cs typeface="Arial" charset="0"/>
              </a:rPr>
              <a:t> ve věku 65 a více let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6260" y="2916535"/>
            <a:ext cx="8280920" cy="401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text 1"/>
          <p:cNvSpPr>
            <a:spLocks noGrp="1"/>
          </p:cNvSpPr>
          <p:nvPr>
            <p:ph type="body" sz="quarter" idx="12"/>
          </p:nvPr>
        </p:nvSpPr>
        <p:spPr bwMode="auto">
          <a:xfrm>
            <a:off x="846138" y="1260350"/>
            <a:ext cx="9215437" cy="554367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Důchodců </a:t>
            </a:r>
            <a:r>
              <a:rPr lang="cs-CZ" altLang="cs-CZ" dirty="0" smtClean="0">
                <a:latin typeface="Arial" charset="0"/>
                <a:cs typeface="Arial" charset="0"/>
              </a:rPr>
              <a:t>141,4 tis</a:t>
            </a:r>
            <a:r>
              <a:rPr lang="cs-CZ" altLang="cs-CZ" dirty="0" smtClean="0">
                <a:latin typeface="Arial" charset="0"/>
                <a:cs typeface="Arial" charset="0"/>
              </a:rPr>
              <a:t>., </a:t>
            </a:r>
            <a:r>
              <a:rPr lang="cs-CZ" altLang="cs-CZ" dirty="0" smtClean="0">
                <a:latin typeface="Arial" charset="0"/>
                <a:cs typeface="Arial" charset="0"/>
              </a:rPr>
              <a:t>pracujících </a:t>
            </a:r>
            <a:r>
              <a:rPr lang="cs-CZ" altLang="cs-CZ" dirty="0" smtClean="0">
                <a:latin typeface="Arial" charset="0"/>
                <a:cs typeface="Arial" charset="0"/>
              </a:rPr>
              <a:t>12,3 tis. osob, tj. 8,7 %</a:t>
            </a:r>
            <a:endParaRPr lang="cs-CZ" altLang="cs-CZ" dirty="0" smtClean="0">
              <a:latin typeface="Arial" charset="0"/>
              <a:cs typeface="Arial" charset="0"/>
            </a:endParaRPr>
          </a:p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Nejčastěji jako zaměstnanci, s věkem jich ubývá ve prospěch osob pracujících na </a:t>
            </a:r>
            <a:r>
              <a:rPr lang="cs-CZ" altLang="cs-CZ" dirty="0" smtClean="0">
                <a:latin typeface="Arial" charset="0"/>
                <a:cs typeface="Arial" charset="0"/>
              </a:rPr>
              <a:t>vlastní účet </a:t>
            </a:r>
            <a:r>
              <a:rPr lang="cs-CZ" altLang="cs-CZ" dirty="0" smtClean="0">
                <a:latin typeface="Arial" charset="0"/>
                <a:cs typeface="Arial" charset="0"/>
              </a:rPr>
              <a:t>a v postavení zaměstnavatelů</a:t>
            </a: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Polovina žen v postavení zaměstnankyň, šestina na </a:t>
            </a:r>
            <a:r>
              <a:rPr lang="cs-CZ" altLang="cs-CZ" dirty="0" smtClean="0">
                <a:latin typeface="Arial" charset="0"/>
                <a:cs typeface="Arial" charset="0"/>
              </a:rPr>
              <a:t>vlastní </a:t>
            </a:r>
            <a:r>
              <a:rPr lang="cs-CZ" altLang="cs-CZ" dirty="0" smtClean="0">
                <a:latin typeface="Arial" charset="0"/>
                <a:cs typeface="Arial" charset="0"/>
              </a:rPr>
              <a:t>účet </a:t>
            </a: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marL="1150938" lvl="2"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9715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Zaměstnaní senioři podle postavení v zaměstnání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204" y="3276575"/>
            <a:ext cx="9361040" cy="31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text 1"/>
          <p:cNvSpPr>
            <a:spLocks noGrp="1"/>
          </p:cNvSpPr>
          <p:nvPr>
            <p:ph type="body" sz="quarter" idx="12"/>
          </p:nvPr>
        </p:nvSpPr>
        <p:spPr bwMode="auto">
          <a:xfrm>
            <a:off x="846138" y="1476375"/>
            <a:ext cx="9541122" cy="5327651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Ze zjištěných dat, věk 60–64 let M uplatnění 40,8 % průmysl, 11,2 % zemědělství, Ž zdravotnictví 27,5 %, vzdělávání 21,1 %</a:t>
            </a:r>
          </a:p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Nad 65 let ubylo M v </a:t>
            </a:r>
            <a:r>
              <a:rPr lang="cs-CZ" altLang="cs-CZ" dirty="0" smtClean="0">
                <a:latin typeface="Arial" charset="0"/>
                <a:cs typeface="Arial" charset="0"/>
              </a:rPr>
              <a:t>průmyslu, </a:t>
            </a:r>
            <a:r>
              <a:rPr lang="cs-CZ" altLang="cs-CZ" dirty="0" smtClean="0">
                <a:latin typeface="Arial" charset="0"/>
                <a:cs typeface="Arial" charset="0"/>
              </a:rPr>
              <a:t>přeliv do nevýrobních odvětví a zemědělství; Ž nevýrobní odvětví, obchod, zemědělství, snížení podílu ve státní správě a průmyslu</a:t>
            </a:r>
          </a:p>
          <a:p>
            <a:pPr marL="1150938" lvl="2"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9715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Zaměstnaní senioři podle odvětví činnosti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292" y="3708623"/>
            <a:ext cx="7632848" cy="3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cs-CZ" altLang="cs-CZ" dirty="0" smtClean="0">
                <a:latin typeface="Arial" charset="0"/>
                <a:cs typeface="Arial" charset="0"/>
              </a:rPr>
              <a:t>Zaměstnaní senioři podle hlavních tříd zaměstnání</a:t>
            </a:r>
          </a:p>
          <a:p>
            <a:endParaRPr lang="cs-CZ" altLang="cs-CZ" dirty="0" smtClean="0">
              <a:latin typeface="Arial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011" y="1332359"/>
            <a:ext cx="9358193" cy="447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text 1"/>
          <p:cNvSpPr>
            <a:spLocks noGrp="1"/>
          </p:cNvSpPr>
          <p:nvPr>
            <p:ph type="body" sz="quarter" idx="12"/>
          </p:nvPr>
        </p:nvSpPr>
        <p:spPr bwMode="auto">
          <a:xfrm>
            <a:off x="846138" y="1619250"/>
            <a:ext cx="9215437" cy="518477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b="1" dirty="0" smtClean="0">
                <a:latin typeface="Arial" charset="0"/>
                <a:cs typeface="Arial" charset="0"/>
              </a:rPr>
              <a:t>Postavení seniorů v Královéhradeckém kraji</a:t>
            </a: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b="1" dirty="0" smtClean="0">
              <a:latin typeface="Arial" charset="0"/>
              <a:cs typeface="Arial" charset="0"/>
            </a:endParaRP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b="1" dirty="0" smtClean="0">
                <a:latin typeface="Arial" charset="0"/>
                <a:cs typeface="Arial" charset="0"/>
              </a:rPr>
              <a:t>Vývoj počtu seniorů, věková struktura, naděje dožití</a:t>
            </a: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b="1" dirty="0" smtClean="0">
              <a:latin typeface="Arial" charset="0"/>
              <a:cs typeface="Arial" charset="0"/>
            </a:endParaRPr>
          </a:p>
          <a:p>
            <a:pPr indent="-287338">
              <a:spcBef>
                <a:spcPct val="0"/>
              </a:spcBef>
              <a:buFont typeface="Arial" charset="0"/>
              <a:buChar char="■"/>
            </a:pPr>
            <a:r>
              <a:rPr lang="cs-CZ" altLang="cs-CZ" b="1" dirty="0" smtClean="0">
                <a:latin typeface="Arial" charset="0"/>
                <a:cs typeface="Arial" charset="0"/>
              </a:rPr>
              <a:t>Vzdělanost a ekonomická aktivita seniorů</a:t>
            </a:r>
          </a:p>
          <a:p>
            <a:pPr indent="-287338">
              <a:spcBef>
                <a:spcPct val="0"/>
              </a:spcBef>
              <a:buFont typeface="Arial" charset="0"/>
              <a:buChar char="■"/>
            </a:pPr>
            <a:endParaRPr lang="cs-CZ" altLang="cs-CZ" b="1" dirty="0" smtClean="0">
              <a:latin typeface="Arial" charset="0"/>
              <a:cs typeface="Arial" charset="0"/>
            </a:endParaRPr>
          </a:p>
          <a:p>
            <a:pPr indent="-287338">
              <a:spcBef>
                <a:spcPct val="0"/>
              </a:spcBef>
              <a:buFont typeface="Arial" charset="0"/>
              <a:buChar char="■"/>
            </a:pPr>
            <a:r>
              <a:rPr lang="cs-CZ" altLang="cs-CZ" b="1" dirty="0" smtClean="0">
                <a:latin typeface="Arial" charset="0"/>
                <a:cs typeface="Arial" charset="0"/>
              </a:rPr>
              <a:t>Zdravotní stav, důchody, sociální služby</a:t>
            </a: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9715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Stručná charakteristika prezentace</a:t>
            </a:r>
          </a:p>
          <a:p>
            <a:pPr>
              <a:spcBef>
                <a:spcPct val="0"/>
              </a:spcBef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text 1"/>
          <p:cNvSpPr>
            <a:spLocks noGrp="1"/>
          </p:cNvSpPr>
          <p:nvPr>
            <p:ph type="body" sz="quarter" idx="12"/>
          </p:nvPr>
        </p:nvSpPr>
        <p:spPr bwMode="auto">
          <a:xfrm>
            <a:off x="846138" y="1619250"/>
            <a:ext cx="9215437" cy="518477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Nejčastější příčiny úmrtí seniorů ve věku nad 65 let</a:t>
            </a:r>
          </a:p>
          <a:p>
            <a:pPr lvl="1" indent="-287338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nemoci oběhové soustavy (53,8 %)</a:t>
            </a:r>
          </a:p>
          <a:p>
            <a:pPr lvl="1" indent="-287338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novotvary (23,1 %)</a:t>
            </a:r>
          </a:p>
          <a:p>
            <a:pPr lvl="1" indent="-287338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nemoci dýchací soustavy (5,4 %)</a:t>
            </a:r>
          </a:p>
          <a:p>
            <a:pPr lvl="1" indent="-287338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vnější příčiny (2,9 %)</a:t>
            </a: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b="1" dirty="0" smtClean="0">
              <a:latin typeface="Arial" charset="0"/>
              <a:cs typeface="Arial" charset="0"/>
            </a:endParaRPr>
          </a:p>
          <a:p>
            <a:pPr marL="1150938" lvl="2"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9715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Zdravotní stav seniorů (1)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204" y="3964399"/>
            <a:ext cx="9505056" cy="29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cs-CZ" dirty="0" smtClean="0"/>
              <a:t>Zdravotní stav seniorů (2)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74892" y="1692399"/>
            <a:ext cx="1130424" cy="11304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cs-CZ" sz="36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156" y="1116335"/>
            <a:ext cx="6310360" cy="32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524" y="4394201"/>
            <a:ext cx="5910263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ovéPole 10"/>
          <p:cNvSpPr txBox="1"/>
          <p:nvPr/>
        </p:nvSpPr>
        <p:spPr>
          <a:xfrm>
            <a:off x="6930876" y="1620391"/>
            <a:ext cx="2808312" cy="20882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cs-CZ" sz="2400" b="1" dirty="0" smtClean="0">
                <a:solidFill>
                  <a:srgbClr val="0071BC"/>
                </a:solidFill>
                <a:latin typeface="Arial"/>
                <a:cs typeface="Arial"/>
              </a:rPr>
              <a:t>Věk</a:t>
            </a:r>
            <a:r>
              <a:rPr lang="cs-CZ" sz="2400" dirty="0" smtClean="0">
                <a:solidFill>
                  <a:srgbClr val="0071BC"/>
                </a:solidFill>
                <a:latin typeface="Arial"/>
                <a:cs typeface="Arial"/>
              </a:rPr>
              <a:t> je významným </a:t>
            </a:r>
          </a:p>
          <a:p>
            <a:r>
              <a:rPr lang="cs-CZ" sz="2400" dirty="0" err="1" smtClean="0">
                <a:solidFill>
                  <a:srgbClr val="0071BC"/>
                </a:solidFill>
                <a:latin typeface="Arial"/>
                <a:cs typeface="Arial"/>
              </a:rPr>
              <a:t>prorůstovým</a:t>
            </a:r>
            <a:r>
              <a:rPr lang="cs-CZ" sz="2400" dirty="0" smtClean="0">
                <a:solidFill>
                  <a:srgbClr val="0071BC"/>
                </a:solidFill>
                <a:latin typeface="Arial"/>
                <a:cs typeface="Arial"/>
              </a:rPr>
              <a:t> faktorem </a:t>
            </a:r>
          </a:p>
          <a:p>
            <a:r>
              <a:rPr lang="cs-CZ" sz="2400" dirty="0" smtClean="0">
                <a:solidFill>
                  <a:srgbClr val="0071BC"/>
                </a:solidFill>
                <a:latin typeface="Arial"/>
                <a:cs typeface="Arial"/>
              </a:rPr>
              <a:t>onkologických</a:t>
            </a:r>
          </a:p>
          <a:p>
            <a:r>
              <a:rPr lang="cs-CZ" sz="2400" dirty="0" smtClean="0">
                <a:solidFill>
                  <a:srgbClr val="0071BC"/>
                </a:solidFill>
                <a:latin typeface="Arial"/>
                <a:cs typeface="Arial"/>
              </a:rPr>
              <a:t>onemocnění </a:t>
            </a:r>
            <a:endParaRPr lang="cs-CZ" sz="24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38188" y="4572719"/>
            <a:ext cx="2232248" cy="19442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cs-CZ" sz="36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10196" y="5076775"/>
            <a:ext cx="2736304" cy="13464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cs-CZ" sz="36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66180" y="4860751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0071BC"/>
                </a:solidFill>
                <a:latin typeface="Arial"/>
                <a:cs typeface="Arial"/>
              </a:rPr>
              <a:t>S věkem rostl v kraji </a:t>
            </a:r>
            <a:r>
              <a:rPr lang="cs-CZ" sz="2400" b="1" dirty="0" smtClean="0">
                <a:solidFill>
                  <a:srgbClr val="0071BC"/>
                </a:solidFill>
                <a:latin typeface="Arial"/>
                <a:cs typeface="Arial"/>
              </a:rPr>
              <a:t>nejrychleji </a:t>
            </a:r>
            <a:r>
              <a:rPr lang="cs-CZ" sz="2400" dirty="0" smtClean="0">
                <a:solidFill>
                  <a:srgbClr val="0071BC"/>
                </a:solidFill>
                <a:latin typeface="Arial"/>
                <a:cs typeface="Arial"/>
              </a:rPr>
              <a:t> výskyt zhoubných nádorů kůže, a to u obou pohlaví.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text 1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522287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Důchodci a důchody (1)</a:t>
            </a:r>
          </a:p>
        </p:txBody>
      </p:sp>
      <p:pic>
        <p:nvPicPr>
          <p:cNvPr id="6" name="Zástupný symbol pro obsah 5" descr="5_1.png"/>
          <p:cNvPicPr>
            <a:picLocks noGrp="1" noChangeAspect="1"/>
          </p:cNvPicPr>
          <p:nvPr>
            <p:ph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1511152" y="1223963"/>
            <a:ext cx="7885409" cy="5580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9715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Důchodci a důchody (2)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1620391"/>
            <a:ext cx="94788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9715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Pobytové sociální služby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1692399"/>
            <a:ext cx="931394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text 1"/>
          <p:cNvSpPr>
            <a:spLocks noGrp="1"/>
          </p:cNvSpPr>
          <p:nvPr>
            <p:ph type="body" sz="quarter" idx="12"/>
          </p:nvPr>
        </p:nvSpPr>
        <p:spPr bwMode="auto">
          <a:xfrm>
            <a:off x="846138" y="1260350"/>
            <a:ext cx="9215437" cy="554367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Podíl seniorů se blíží pětině obyvatel kraje a do roku 2050 vzroste na třetinu, ve struktuře seniorů vzroste podíl nejstarších věkových skupin a prodlouží se naděje dožití.</a:t>
            </a:r>
          </a:p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Počty seniorů v kraji budou nadále růst, do budoucna to bude klást nejen další nároky na celý systém důchodového pojištění, ale i na krajské kapacity v zařízeních zdravotní a především sociální péče. </a:t>
            </a:r>
          </a:p>
          <a:p>
            <a:pPr marL="288000" indent="-287338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Význam starších osob na trhu práce se bude zvyšovat s jejich absolutním počtem, zvyšujícím se věkem odchodu do starobního důchodu a vyšší ochotou pracovat i ve vyšším věku</a:t>
            </a:r>
          </a:p>
          <a:p>
            <a:pPr marL="288000" indent="-287338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Příjmy domácností seniorů jsou významně ovlivněny  pracovní aktivitou jejich členů.</a:t>
            </a: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marL="1150938" lvl="2"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9715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Závěr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1"/>
          <p:cNvSpPr>
            <a:spLocks noGrp="1"/>
          </p:cNvSpPr>
          <p:nvPr>
            <p:ph type="body" sz="quarter" idx="10"/>
          </p:nvPr>
        </p:nvSpPr>
        <p:spPr bwMode="auto">
          <a:xfrm>
            <a:off x="2826420" y="2484487"/>
            <a:ext cx="7019925" cy="901526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Děkujeme za pozornost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898428" y="3348583"/>
            <a:ext cx="6048672" cy="28083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cs-CZ" altLang="cs-CZ" sz="2600" dirty="0" smtClean="0">
                <a:solidFill>
                  <a:srgbClr val="0071BC"/>
                </a:solidFill>
                <a:latin typeface="Arial" charset="0"/>
              </a:rPr>
              <a:t>Miloš Polák</a:t>
            </a:r>
          </a:p>
          <a:p>
            <a:r>
              <a:rPr lang="cs-CZ" altLang="cs-CZ" sz="1800" dirty="0" smtClean="0">
                <a:solidFill>
                  <a:srgbClr val="0071BC"/>
                </a:solidFill>
                <a:latin typeface="Arial" charset="0"/>
              </a:rPr>
              <a:t>tel.: 495 762 302, e-mail: </a:t>
            </a:r>
            <a:r>
              <a:rPr lang="cs-CZ" altLang="cs-CZ" sz="1800" dirty="0" err="1" smtClean="0">
                <a:solidFill>
                  <a:srgbClr val="0071BC"/>
                </a:solidFill>
                <a:latin typeface="Arial" charset="0"/>
                <a:hlinkClick r:id="rId2"/>
              </a:rPr>
              <a:t>milos.polak</a:t>
            </a:r>
            <a:r>
              <a:rPr lang="cs-CZ" altLang="cs-CZ" sz="1800" dirty="0" smtClean="0">
                <a:solidFill>
                  <a:srgbClr val="0071BC"/>
                </a:solidFill>
                <a:latin typeface="Arial" charset="0"/>
                <a:hlinkClick r:id="rId2"/>
              </a:rPr>
              <a:t>@</a:t>
            </a:r>
            <a:r>
              <a:rPr lang="cs-CZ" altLang="cs-CZ" sz="1800" dirty="0" err="1" smtClean="0">
                <a:solidFill>
                  <a:srgbClr val="0071BC"/>
                </a:solidFill>
                <a:latin typeface="Arial" charset="0"/>
                <a:hlinkClick r:id="rId2"/>
              </a:rPr>
              <a:t>czso.cz</a:t>
            </a:r>
            <a:endParaRPr lang="cs-CZ" altLang="cs-CZ" sz="1800" dirty="0" smtClean="0">
              <a:solidFill>
                <a:srgbClr val="0071BC"/>
              </a:solidFill>
              <a:latin typeface="Arial" charset="0"/>
            </a:endParaRPr>
          </a:p>
          <a:p>
            <a:endParaRPr lang="cs-CZ" altLang="cs-CZ" sz="1800" dirty="0" smtClean="0">
              <a:solidFill>
                <a:srgbClr val="0071BC"/>
              </a:solidFill>
              <a:latin typeface="Arial" charset="0"/>
            </a:endParaRPr>
          </a:p>
          <a:p>
            <a:r>
              <a:rPr lang="cs-CZ" altLang="cs-CZ" sz="2600" dirty="0" smtClean="0">
                <a:solidFill>
                  <a:srgbClr val="0071BC"/>
                </a:solidFill>
                <a:latin typeface="Arial" charset="0"/>
              </a:rPr>
              <a:t>Věra Varmužová</a:t>
            </a:r>
          </a:p>
          <a:p>
            <a:r>
              <a:rPr lang="cs-CZ" altLang="cs-CZ" sz="1800" dirty="0" smtClean="0">
                <a:solidFill>
                  <a:srgbClr val="0071BC"/>
                </a:solidFill>
                <a:latin typeface="Arial" charset="0"/>
              </a:rPr>
              <a:t>tel.: 495 762 317, e-mail: </a:t>
            </a:r>
            <a:r>
              <a:rPr lang="cs-CZ" altLang="cs-CZ" sz="1800" dirty="0" err="1" smtClean="0">
                <a:solidFill>
                  <a:srgbClr val="0071BC"/>
                </a:solidFill>
                <a:latin typeface="Arial" charset="0"/>
                <a:hlinkClick r:id="rId3"/>
              </a:rPr>
              <a:t>vera.varmuzova</a:t>
            </a:r>
            <a:r>
              <a:rPr lang="cs-CZ" altLang="cs-CZ" sz="1800" dirty="0" smtClean="0">
                <a:solidFill>
                  <a:srgbClr val="0071BC"/>
                </a:solidFill>
                <a:latin typeface="Arial" charset="0"/>
                <a:hlinkClick r:id="rId3"/>
              </a:rPr>
              <a:t>@</a:t>
            </a:r>
            <a:r>
              <a:rPr lang="cs-CZ" altLang="cs-CZ" sz="1800" dirty="0" err="1" smtClean="0">
                <a:solidFill>
                  <a:srgbClr val="0071BC"/>
                </a:solidFill>
                <a:latin typeface="Arial" charset="0"/>
                <a:hlinkClick r:id="rId3"/>
              </a:rPr>
              <a:t>czso.cz</a:t>
            </a:r>
            <a:endParaRPr lang="cs-CZ" altLang="cs-CZ" sz="1800" dirty="0" smtClean="0">
              <a:solidFill>
                <a:srgbClr val="0071BC"/>
              </a:solidFill>
              <a:latin typeface="Arial" charset="0"/>
            </a:endParaRPr>
          </a:p>
          <a:p>
            <a:endParaRPr lang="cs-CZ" altLang="cs-CZ" sz="1800" dirty="0" smtClean="0">
              <a:solidFill>
                <a:srgbClr val="0071BC"/>
              </a:solidFill>
              <a:latin typeface="Arial" charset="0"/>
            </a:endParaRPr>
          </a:p>
          <a:p>
            <a:r>
              <a:rPr lang="cs-CZ" altLang="cs-CZ" sz="2600" dirty="0" smtClean="0">
                <a:solidFill>
                  <a:srgbClr val="0071BC"/>
                </a:solidFill>
                <a:latin typeface="Arial" charset="0"/>
              </a:rPr>
              <a:t>Ivana Dušková</a:t>
            </a:r>
          </a:p>
          <a:p>
            <a:r>
              <a:rPr lang="cs-CZ" altLang="cs-CZ" sz="1800" dirty="0" smtClean="0">
                <a:solidFill>
                  <a:srgbClr val="0071BC"/>
                </a:solidFill>
                <a:latin typeface="Arial" charset="0"/>
              </a:rPr>
              <a:t>tel.: 495 762 316, e-mail: </a:t>
            </a:r>
            <a:r>
              <a:rPr lang="cs-CZ" altLang="cs-CZ" sz="1800" dirty="0" err="1" smtClean="0">
                <a:solidFill>
                  <a:srgbClr val="0071BC"/>
                </a:solidFill>
                <a:latin typeface="Arial" charset="0"/>
                <a:hlinkClick r:id="rId4"/>
              </a:rPr>
              <a:t>ivana.duskova</a:t>
            </a:r>
            <a:r>
              <a:rPr lang="cs-CZ" altLang="cs-CZ" sz="1800" dirty="0" smtClean="0">
                <a:solidFill>
                  <a:srgbClr val="0071BC"/>
                </a:solidFill>
                <a:latin typeface="Arial" charset="0"/>
                <a:hlinkClick r:id="rId4"/>
              </a:rPr>
              <a:t>@</a:t>
            </a:r>
            <a:r>
              <a:rPr lang="cs-CZ" altLang="cs-CZ" sz="1800" dirty="0" err="1" smtClean="0">
                <a:solidFill>
                  <a:srgbClr val="0071BC"/>
                </a:solidFill>
                <a:latin typeface="Arial" charset="0"/>
                <a:hlinkClick r:id="rId4"/>
              </a:rPr>
              <a:t>czso.cz</a:t>
            </a:r>
            <a:endParaRPr lang="cs-CZ" altLang="cs-CZ" sz="1800" dirty="0" smtClean="0">
              <a:solidFill>
                <a:srgbClr val="0071BC"/>
              </a:solidFill>
              <a:latin typeface="Arial" charset="0"/>
            </a:endParaRPr>
          </a:p>
          <a:p>
            <a:endParaRPr lang="cs-CZ" altLang="cs-CZ" sz="1800" dirty="0" smtClean="0">
              <a:solidFill>
                <a:srgbClr val="0071BC"/>
              </a:solidFill>
              <a:latin typeface="Arial" charset="0"/>
            </a:endParaRPr>
          </a:p>
          <a:p>
            <a:endParaRPr lang="cs-CZ" altLang="cs-CZ" sz="1800" dirty="0" smtClean="0">
              <a:solidFill>
                <a:srgbClr val="0071BC"/>
              </a:solidFill>
              <a:latin typeface="Arial" charset="0"/>
            </a:endParaRPr>
          </a:p>
          <a:p>
            <a:endParaRPr lang="cs-CZ" altLang="cs-CZ" sz="1800" dirty="0" smtClean="0">
              <a:solidFill>
                <a:srgbClr val="0071BC"/>
              </a:solidFill>
              <a:latin typeface="Arial" charset="0"/>
            </a:endParaRPr>
          </a:p>
          <a:p>
            <a:endParaRPr lang="cs-CZ" altLang="cs-CZ" sz="1800" dirty="0" smtClean="0">
              <a:solidFill>
                <a:srgbClr val="0071BC"/>
              </a:solidFill>
              <a:latin typeface="Arial" charset="0"/>
            </a:endParaRPr>
          </a:p>
          <a:p>
            <a:endParaRPr lang="cs-CZ" sz="1800" cap="all" dirty="0">
              <a:solidFill>
                <a:srgbClr val="0071B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text 1"/>
          <p:cNvSpPr>
            <a:spLocks noGrp="1"/>
          </p:cNvSpPr>
          <p:nvPr>
            <p:ph type="body" sz="quarter" idx="12"/>
          </p:nvPr>
        </p:nvSpPr>
        <p:spPr bwMode="auto">
          <a:xfrm>
            <a:off x="846138" y="1260350"/>
            <a:ext cx="9215437" cy="554367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b="1" dirty="0" smtClean="0">
                <a:latin typeface="Arial" charset="0"/>
                <a:cs typeface="Arial" charset="0"/>
              </a:rPr>
              <a:t>Demografické statistiky ČSÚ </a:t>
            </a:r>
            <a:r>
              <a:rPr lang="cs-CZ" altLang="cs-CZ" dirty="0" smtClean="0">
                <a:latin typeface="Arial" charset="0"/>
                <a:cs typeface="Arial" charset="0"/>
              </a:rPr>
              <a:t>– </a:t>
            </a:r>
            <a:r>
              <a:rPr lang="cs-CZ" altLang="cs-CZ" b="1" dirty="0" smtClean="0">
                <a:latin typeface="Arial" charset="0"/>
                <a:cs typeface="Arial" charset="0"/>
              </a:rPr>
              <a:t> </a:t>
            </a:r>
            <a:r>
              <a:rPr lang="cs-CZ" altLang="cs-CZ" dirty="0" smtClean="0">
                <a:latin typeface="Arial" charset="0"/>
                <a:cs typeface="Arial" charset="0"/>
              </a:rPr>
              <a:t>věkové  složení obyvatelstva,  úmrtnostní tabulky,  naděje dožití, projekce obyvatelstva krajů do roku 2050</a:t>
            </a:r>
          </a:p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b="1" dirty="0" smtClean="0">
                <a:latin typeface="Arial" charset="0"/>
                <a:cs typeface="Arial" charset="0"/>
              </a:rPr>
              <a:t>Sčítání lidu, domů a bytů 2011</a:t>
            </a:r>
            <a:r>
              <a:rPr lang="cs-CZ" altLang="cs-CZ" dirty="0" smtClean="0">
                <a:latin typeface="Arial" charset="0"/>
                <a:cs typeface="Arial" charset="0"/>
              </a:rPr>
              <a:t> – poskytuje potřebný detail podle věku, pohlaví a území</a:t>
            </a:r>
          </a:p>
          <a:p>
            <a:pPr marL="288000" indent="-287338">
              <a:spcBef>
                <a:spcPct val="0"/>
              </a:spcBef>
              <a:buFont typeface="Arial" charset="0"/>
              <a:buChar char="■"/>
            </a:pPr>
            <a:r>
              <a:rPr lang="cs-CZ" altLang="cs-CZ" b="1" dirty="0" smtClean="0">
                <a:latin typeface="Arial" charset="0"/>
                <a:cs typeface="Arial" charset="0"/>
              </a:rPr>
              <a:t>Výběrové šetření pracovních sil </a:t>
            </a:r>
            <a:r>
              <a:rPr lang="cs-CZ" altLang="cs-CZ" dirty="0" smtClean="0">
                <a:latin typeface="Arial" charset="0"/>
                <a:cs typeface="Arial" charset="0"/>
              </a:rPr>
              <a:t>(VŠPS) – kontinuální čtvrtletní   šetření, v kraji 1,8 tis. domácností (3,5 tis. osob ve věku 15 let a více let)</a:t>
            </a:r>
          </a:p>
          <a:p>
            <a:pPr marL="288000" indent="-287338">
              <a:spcBef>
                <a:spcPct val="0"/>
              </a:spcBef>
              <a:buFont typeface="Arial" charset="0"/>
              <a:buChar char="■"/>
            </a:pPr>
            <a:r>
              <a:rPr lang="cs-CZ" altLang="cs-CZ" b="1" dirty="0" smtClean="0">
                <a:latin typeface="Arial" charset="0"/>
                <a:cs typeface="Arial" charset="0"/>
              </a:rPr>
              <a:t>Ústav zdravotnických informací a statistiky ČR </a:t>
            </a:r>
            <a:r>
              <a:rPr lang="cs-CZ" altLang="cs-CZ" dirty="0" smtClean="0">
                <a:latin typeface="Arial" charset="0"/>
                <a:cs typeface="Arial" charset="0"/>
              </a:rPr>
              <a:t>–</a:t>
            </a:r>
            <a:r>
              <a:rPr lang="cs-CZ" altLang="cs-CZ" b="1" dirty="0" smtClean="0">
                <a:latin typeface="Arial" charset="0"/>
                <a:cs typeface="Arial" charset="0"/>
              </a:rPr>
              <a:t> </a:t>
            </a:r>
            <a:r>
              <a:rPr lang="cs-CZ" altLang="cs-CZ" dirty="0" smtClean="0">
                <a:latin typeface="Arial" charset="0"/>
                <a:cs typeface="Arial" charset="0"/>
              </a:rPr>
              <a:t>zdravotnické ročenky a publikace Činnost zdravotnických zařízení ve vybraných oborech zdravotní péče</a:t>
            </a:r>
          </a:p>
          <a:p>
            <a:pPr marL="288000" indent="-287338">
              <a:spcBef>
                <a:spcPct val="0"/>
              </a:spcBef>
              <a:buFont typeface="Arial" charset="0"/>
              <a:buChar char="■"/>
            </a:pPr>
            <a:r>
              <a:rPr lang="cs-CZ" altLang="cs-CZ" b="1" dirty="0" smtClean="0">
                <a:latin typeface="Arial" charset="0"/>
                <a:cs typeface="Arial" charset="0"/>
              </a:rPr>
              <a:t>Ministerstvo práce a sociálních věcí </a:t>
            </a:r>
            <a:r>
              <a:rPr lang="cs-CZ" altLang="cs-CZ" dirty="0" smtClean="0">
                <a:latin typeface="Arial" charset="0"/>
                <a:cs typeface="Arial" charset="0"/>
              </a:rPr>
              <a:t>–</a:t>
            </a:r>
            <a:r>
              <a:rPr lang="cs-CZ" altLang="cs-CZ" b="1" dirty="0" smtClean="0">
                <a:latin typeface="Arial" charset="0"/>
                <a:cs typeface="Arial" charset="0"/>
              </a:rPr>
              <a:t> </a:t>
            </a:r>
            <a:r>
              <a:rPr lang="cs-CZ" altLang="cs-CZ" dirty="0" smtClean="0">
                <a:latin typeface="Arial" charset="0"/>
                <a:cs typeface="Arial" charset="0"/>
              </a:rPr>
              <a:t>důchody, pobytové </a:t>
            </a:r>
            <a:r>
              <a:rPr lang="cs-CZ" altLang="cs-CZ" smtClean="0">
                <a:latin typeface="Arial" charset="0"/>
                <a:cs typeface="Arial" charset="0"/>
              </a:rPr>
              <a:t>sociální služby</a:t>
            </a:r>
            <a:endParaRPr lang="cs-CZ" altLang="cs-CZ" dirty="0" smtClean="0">
              <a:latin typeface="Arial" charset="0"/>
              <a:cs typeface="Arial" charset="0"/>
            </a:endParaRPr>
          </a:p>
          <a:p>
            <a:pPr marL="288000" indent="-287338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marL="288000" indent="-287338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marL="360000" indent="-287338">
              <a:spcBef>
                <a:spcPct val="0"/>
              </a:spcBef>
              <a:buFont typeface="Arial" charset="0"/>
              <a:buChar char="■"/>
            </a:pPr>
            <a:r>
              <a:rPr lang="cs-CZ" altLang="cs-CZ" b="1" dirty="0" smtClean="0">
                <a:latin typeface="Arial" charset="0"/>
                <a:cs typeface="Arial" charset="0"/>
              </a:rPr>
              <a:t>SLDB 2011 </a:t>
            </a:r>
            <a:r>
              <a:rPr lang="cs-CZ" altLang="cs-CZ" dirty="0" smtClean="0">
                <a:latin typeface="Arial" charset="0"/>
                <a:cs typeface="Arial" charset="0"/>
              </a:rPr>
              <a:t>poskytuje potřebný detail dle věku a území </a:t>
            </a: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523056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Zdroje dat</a:t>
            </a:r>
          </a:p>
          <a:p>
            <a:pPr>
              <a:spcBef>
                <a:spcPct val="0"/>
              </a:spcBef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text 1"/>
          <p:cNvSpPr>
            <a:spLocks noGrp="1"/>
          </p:cNvSpPr>
          <p:nvPr>
            <p:ph type="body" sz="quarter" idx="12"/>
          </p:nvPr>
        </p:nvSpPr>
        <p:spPr bwMode="auto">
          <a:xfrm>
            <a:off x="846138" y="1404367"/>
            <a:ext cx="9613130" cy="539965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Seniorů ve věku 65 a více let bydlí v kraji 105 tisíc (44 tis.M, 61 tis.Ž)</a:t>
            </a:r>
          </a:p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Podíl na populaci kraje dosáhl 19 % a blíží se pětině </a:t>
            </a:r>
          </a:p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1. místo mezi kraji</a:t>
            </a:r>
          </a:p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9715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Postavení seniorů v Královéhradeckém kraji</a:t>
            </a:r>
          </a:p>
        </p:txBody>
      </p:sp>
      <p:pic>
        <p:nvPicPr>
          <p:cNvPr id="5" name="Obrázek 1" descr="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2916535"/>
            <a:ext cx="5688632" cy="40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930876" y="2700511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 smtClean="0">
                <a:solidFill>
                  <a:srgbClr val="0071BC"/>
                </a:solidFill>
                <a:latin typeface="Arial" charset="0"/>
              </a:rPr>
              <a:t>průměr ČR 17,8%</a:t>
            </a:r>
          </a:p>
          <a:p>
            <a:endParaRPr lang="cs-CZ" altLang="cs-CZ" sz="2400" dirty="0" smtClean="0">
              <a:solidFill>
                <a:srgbClr val="0071BC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8828" y="3276575"/>
            <a:ext cx="357377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text 1"/>
          <p:cNvSpPr>
            <a:spLocks noGrp="1"/>
          </p:cNvSpPr>
          <p:nvPr>
            <p:ph type="body" sz="quarter" idx="12"/>
          </p:nvPr>
        </p:nvSpPr>
        <p:spPr bwMode="auto">
          <a:xfrm>
            <a:off x="846138" y="972319"/>
            <a:ext cx="9613130" cy="5831707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8000" indent="-287338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Za 10 let vzrostl podíl seniorů o 24 tisíc, tj. o 30%</a:t>
            </a:r>
          </a:p>
          <a:p>
            <a:pPr marL="1008000" lvl="1" indent="-287338">
              <a:lnSpc>
                <a:spcPts val="2400"/>
              </a:lnSpc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nejvíce počet 65–69letých o 14 tis. osob, tj. o tři pětiny</a:t>
            </a:r>
          </a:p>
          <a:p>
            <a:pPr marL="1008000" lvl="1" indent="-287338">
              <a:lnSpc>
                <a:spcPts val="2400"/>
              </a:lnSpc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zdvojnásobil se počet 85–89letých na 7,7 tisíc</a:t>
            </a:r>
          </a:p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Roste počet seniorů ve vyšších věkových skupinách</a:t>
            </a:r>
          </a:p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Podíl 85letých a starších činil </a:t>
            </a:r>
          </a:p>
          <a:p>
            <a:pPr marL="1008000" lvl="1" indent="-287338">
              <a:lnSpc>
                <a:spcPts val="2400"/>
              </a:lnSpc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  8 % v roce 2001 (6,3  tis. osob)</a:t>
            </a:r>
          </a:p>
          <a:p>
            <a:pPr marL="1008000" lvl="1" indent="-287338">
              <a:lnSpc>
                <a:spcPts val="2400"/>
              </a:lnSpc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10 % v roce 2014 (10,5 tis. osob)</a:t>
            </a:r>
          </a:p>
          <a:p>
            <a:pPr marL="288000" indent="-287338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523056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Věková struktura seniorů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284" y="3564607"/>
            <a:ext cx="723075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text 1"/>
          <p:cNvSpPr>
            <a:spLocks noGrp="1"/>
          </p:cNvSpPr>
          <p:nvPr>
            <p:ph type="body" sz="quarter" idx="12"/>
          </p:nvPr>
        </p:nvSpPr>
        <p:spPr bwMode="auto">
          <a:xfrm>
            <a:off x="846138" y="1404367"/>
            <a:ext cx="9613130" cy="539965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Vyšší podíl v okresech Hradec Králové (19,7%) a Náchod (19,2 %)</a:t>
            </a:r>
          </a:p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Nejnižší podíl v okrese Rychnov nad Kněžnou (18,1 %)</a:t>
            </a: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9715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Senioři v okresech kraje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284" y="2412479"/>
            <a:ext cx="7488832" cy="46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text 1"/>
          <p:cNvSpPr>
            <a:spLocks noGrp="1"/>
          </p:cNvSpPr>
          <p:nvPr>
            <p:ph type="body" sz="quarter" idx="12"/>
          </p:nvPr>
        </p:nvSpPr>
        <p:spPr bwMode="auto">
          <a:xfrm>
            <a:off x="846138" y="900311"/>
            <a:ext cx="9613130" cy="590371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V krajském městě Hradci Králové bydlí pětina seniorů kraje</a:t>
            </a:r>
          </a:p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595064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Senioři podle obcí</a:t>
            </a:r>
          </a:p>
        </p:txBody>
      </p:sp>
      <p:pic>
        <p:nvPicPr>
          <p:cNvPr id="1026" name="Picture 2" descr="1_1_0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364" y="1332359"/>
            <a:ext cx="7632848" cy="541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22164" y="5868863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600" b="1" dirty="0" smtClean="0">
                <a:solidFill>
                  <a:srgbClr val="0071BC"/>
                </a:solidFill>
                <a:latin typeface="Arial" charset="0"/>
              </a:rPr>
              <a:t>Město               Počet seniorů   Podíl v okrese             </a:t>
            </a:r>
          </a:p>
          <a:p>
            <a:r>
              <a:rPr lang="cs-CZ" altLang="cs-CZ" sz="1600" dirty="0" smtClean="0">
                <a:solidFill>
                  <a:srgbClr val="0071BC"/>
                </a:solidFill>
                <a:latin typeface="Arial" charset="0"/>
              </a:rPr>
              <a:t>Hradec Králové      20 401               dvě třetiny</a:t>
            </a:r>
          </a:p>
          <a:p>
            <a:r>
              <a:rPr lang="cs-CZ" altLang="cs-CZ" sz="1600" dirty="0" smtClean="0">
                <a:solidFill>
                  <a:srgbClr val="0071BC"/>
                </a:solidFill>
                <a:latin typeface="Arial" charset="0"/>
              </a:rPr>
              <a:t>Trutnov                    5 550                čtvrtina</a:t>
            </a:r>
          </a:p>
          <a:p>
            <a:r>
              <a:rPr lang="cs-CZ" altLang="cs-CZ" sz="1600" dirty="0" smtClean="0">
                <a:solidFill>
                  <a:srgbClr val="0071BC"/>
                </a:solidFill>
                <a:latin typeface="Arial" charset="0"/>
              </a:rPr>
              <a:t>Náchod                    4 053                pětina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text 1"/>
          <p:cNvSpPr>
            <a:spLocks noGrp="1"/>
          </p:cNvSpPr>
          <p:nvPr>
            <p:ph type="body" sz="quarter" idx="12"/>
          </p:nvPr>
        </p:nvSpPr>
        <p:spPr bwMode="auto">
          <a:xfrm>
            <a:off x="846138" y="1404367"/>
            <a:ext cx="9613130" cy="539965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8000" indent="-287338">
              <a:spcBef>
                <a:spcPct val="0"/>
              </a:spcBef>
            </a:pPr>
            <a:r>
              <a:rPr lang="cs-CZ" b="1" dirty="0" smtClean="0"/>
              <a:t>48,5 </a:t>
            </a:r>
            <a:r>
              <a:rPr lang="cs-CZ" dirty="0" smtClean="0"/>
              <a:t>osob 60 a víceletých na 100 osob ve věku 20–59 let </a:t>
            </a:r>
          </a:p>
          <a:p>
            <a:pPr marL="288000" indent="-287338">
              <a:spcBef>
                <a:spcPct val="0"/>
              </a:spcBef>
            </a:pPr>
            <a:r>
              <a:rPr lang="cs-CZ" dirty="0" smtClean="0"/>
              <a:t>1. místo mezi kraji</a:t>
            </a:r>
          </a:p>
          <a:p>
            <a:pPr marL="288000" indent="-287338">
              <a:spcBef>
                <a:spcPct val="0"/>
              </a:spcBef>
              <a:buNone/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9715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Ekonomické zatížení produktivní složky obyvatel indexy závislosti</a:t>
            </a:r>
          </a:p>
        </p:txBody>
      </p:sp>
      <p:pic>
        <p:nvPicPr>
          <p:cNvPr id="7170" name="Obrázek 2" descr="1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950" y="2844527"/>
            <a:ext cx="5849878" cy="413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354812" y="3060551"/>
            <a:ext cx="396044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 smtClean="0">
                <a:solidFill>
                  <a:srgbClr val="0071BC"/>
                </a:solidFill>
                <a:latin typeface="Arial" charset="0"/>
              </a:rPr>
              <a:t>Nejvyšší v SO ORP</a:t>
            </a:r>
            <a:r>
              <a:rPr lang="cs-CZ" altLang="cs-CZ" sz="2400" dirty="0" smtClean="0">
                <a:solidFill>
                  <a:srgbClr val="0071BC"/>
                </a:solidFill>
                <a:latin typeface="Arial" charset="0"/>
              </a:rPr>
              <a:t>:</a:t>
            </a:r>
          </a:p>
          <a:p>
            <a:r>
              <a:rPr lang="cs-CZ" altLang="cs-CZ" sz="2400" dirty="0" smtClean="0">
                <a:solidFill>
                  <a:srgbClr val="0071BC"/>
                </a:solidFill>
                <a:latin typeface="Arial" charset="0"/>
              </a:rPr>
              <a:t>Dvůr Králové n. L. (52,8)</a:t>
            </a:r>
          </a:p>
          <a:p>
            <a:r>
              <a:rPr lang="cs-CZ" altLang="cs-CZ" sz="2400" dirty="0" smtClean="0">
                <a:solidFill>
                  <a:srgbClr val="0071BC"/>
                </a:solidFill>
                <a:latin typeface="Arial" charset="0"/>
              </a:rPr>
              <a:t>Nové Město n. M.  (51,8)</a:t>
            </a:r>
          </a:p>
          <a:p>
            <a:r>
              <a:rPr lang="cs-CZ" altLang="cs-CZ" sz="2400" dirty="0" smtClean="0">
                <a:solidFill>
                  <a:srgbClr val="0071BC"/>
                </a:solidFill>
                <a:latin typeface="Arial" charset="0"/>
              </a:rPr>
              <a:t>Náchod                  (50,5)</a:t>
            </a:r>
          </a:p>
          <a:p>
            <a:endParaRPr lang="cs-CZ" altLang="cs-CZ" sz="2400" dirty="0" smtClean="0">
              <a:solidFill>
                <a:srgbClr val="0071BC"/>
              </a:solidFill>
              <a:latin typeface="Arial" charset="0"/>
            </a:endParaRPr>
          </a:p>
          <a:p>
            <a:r>
              <a:rPr lang="cs-CZ" altLang="cs-CZ" sz="2400" b="1" dirty="0" smtClean="0">
                <a:solidFill>
                  <a:srgbClr val="0071BC"/>
                </a:solidFill>
                <a:latin typeface="Arial" charset="0"/>
              </a:rPr>
              <a:t>Nejnižší v SO ORP:</a:t>
            </a:r>
          </a:p>
          <a:p>
            <a:r>
              <a:rPr lang="cs-CZ" altLang="cs-CZ" sz="2400" dirty="0" smtClean="0">
                <a:solidFill>
                  <a:srgbClr val="0071BC"/>
                </a:solidFill>
                <a:latin typeface="Arial" charset="0"/>
              </a:rPr>
              <a:t>Rychnov n. </a:t>
            </a:r>
            <a:r>
              <a:rPr lang="cs-CZ" altLang="cs-CZ" sz="2400" dirty="0" err="1" smtClean="0">
                <a:solidFill>
                  <a:srgbClr val="0071BC"/>
                </a:solidFill>
                <a:latin typeface="Arial" charset="0"/>
              </a:rPr>
              <a:t>Kn</a:t>
            </a:r>
            <a:r>
              <a:rPr lang="cs-CZ" altLang="cs-CZ" sz="2400" dirty="0" smtClean="0">
                <a:solidFill>
                  <a:srgbClr val="0071BC"/>
                </a:solidFill>
                <a:latin typeface="Arial" charset="0"/>
              </a:rPr>
              <a:t>.       (44,2)</a:t>
            </a:r>
          </a:p>
          <a:p>
            <a:r>
              <a:rPr lang="cs-CZ" altLang="cs-CZ" sz="2400" dirty="0" smtClean="0">
                <a:solidFill>
                  <a:srgbClr val="0071BC"/>
                </a:solidFill>
                <a:latin typeface="Arial" charset="0"/>
              </a:rPr>
              <a:t>Jaroměř                  (44,5)</a:t>
            </a:r>
          </a:p>
          <a:p>
            <a:r>
              <a:rPr lang="cs-CZ" altLang="cs-CZ" sz="2400" dirty="0" smtClean="0">
                <a:solidFill>
                  <a:srgbClr val="0071BC"/>
                </a:solidFill>
                <a:latin typeface="Arial" charset="0"/>
              </a:rPr>
              <a:t>Nový Bydžov          (45,8)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text 1"/>
          <p:cNvSpPr>
            <a:spLocks noGrp="1"/>
          </p:cNvSpPr>
          <p:nvPr>
            <p:ph type="body" sz="quarter" idx="12"/>
          </p:nvPr>
        </p:nvSpPr>
        <p:spPr bwMode="auto">
          <a:xfrm>
            <a:off x="846138" y="1116335"/>
            <a:ext cx="8965058" cy="2016223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Muž ve věku 65 let má naději dožití 16,07 roků</a:t>
            </a:r>
          </a:p>
          <a:p>
            <a:pPr marL="288000" indent="-287338" eaLnBrk="1" hangingPunct="1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Muž ve věku 85 let má 4,68 roků</a:t>
            </a:r>
          </a:p>
          <a:p>
            <a:pPr marL="288000" indent="-287338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Žena ve věku 65 let má naději dožití 19,30 roků</a:t>
            </a:r>
          </a:p>
          <a:p>
            <a:pPr marL="288000" indent="-287338">
              <a:spcBef>
                <a:spcPct val="0"/>
              </a:spcBef>
              <a:buFont typeface="Arial" charset="0"/>
              <a:buChar char="■"/>
            </a:pPr>
            <a:r>
              <a:rPr lang="cs-CZ" altLang="cs-CZ" dirty="0" smtClean="0">
                <a:latin typeface="Arial" charset="0"/>
                <a:cs typeface="Arial" charset="0"/>
              </a:rPr>
              <a:t>Žena ve věku 85 let má 5,46 roků</a:t>
            </a:r>
          </a:p>
          <a:p>
            <a:pPr marL="288000" indent="-287338" eaLnBrk="1" hangingPunct="1">
              <a:spcBef>
                <a:spcPct val="0"/>
              </a:spcBef>
              <a:buNone/>
            </a:pP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sz="quarter" idx="10"/>
          </p:nvPr>
        </p:nvSpPr>
        <p:spPr bwMode="auto">
          <a:xfrm>
            <a:off x="846138" y="449263"/>
            <a:ext cx="9215437" cy="523056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cs-CZ" altLang="cs-CZ" dirty="0" smtClean="0">
                <a:latin typeface="Arial" charset="0"/>
                <a:cs typeface="Arial" charset="0"/>
              </a:rPr>
              <a:t>Naděje dožití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219" y="3204567"/>
            <a:ext cx="9254751" cy="369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ČSÚ Prezentace CZ - bíl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3600" b="1" cap="all"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ČSÚ Prezentace CZ - bílá</Template>
  <TotalTime>2146</TotalTime>
  <Words>1451</Words>
  <Application>Microsoft Office PowerPoint</Application>
  <PresentationFormat>Vlastní</PresentationFormat>
  <Paragraphs>183</Paragraphs>
  <Slides>26</Slides>
  <Notes>25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ČSÚ Prezentace CZ - bílá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</vt:vector>
  </TitlesOfParts>
  <Company>ČSÚ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operator</dc:creator>
  <cp:keywords>Prezentace,modrá,ČSÚ</cp:keywords>
  <cp:lastModifiedBy>operator</cp:lastModifiedBy>
  <cp:revision>190</cp:revision>
  <dcterms:created xsi:type="dcterms:W3CDTF">2015-10-19T14:38:43Z</dcterms:created>
  <dcterms:modified xsi:type="dcterms:W3CDTF">2015-10-29T10:10:58Z</dcterms:modified>
</cp:coreProperties>
</file>