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9" r:id="rId3"/>
    <p:sldId id="260" r:id="rId4"/>
    <p:sldId id="267" r:id="rId5"/>
    <p:sldId id="262" r:id="rId6"/>
    <p:sldId id="257" r:id="rId7"/>
    <p:sldId id="261" r:id="rId8"/>
    <p:sldId id="263" r:id="rId9"/>
    <p:sldId id="266" r:id="rId10"/>
    <p:sldId id="264" r:id="rId11"/>
    <p:sldId id="258" r:id="rId12"/>
    <p:sldId id="268" r:id="rId13"/>
    <p:sldId id="269" r:id="rId14"/>
    <p:sldId id="265" r:id="rId15"/>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494"/>
    <a:srgbClr val="BDDEFF"/>
    <a:srgbClr val="336699"/>
    <a:srgbClr val="3166CF"/>
    <a:srgbClr val="3E6FD2"/>
    <a:srgbClr val="2D5EC1"/>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8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1CE486A9-7F01-42A8-B397-1D71BB93517D}" type="slidenum">
              <a:rPr lang="en-GB"/>
              <a:pPr/>
              <a:t>‹#›</a:t>
            </a:fld>
            <a:endParaRPr lang="en-GB"/>
          </a:p>
        </p:txBody>
      </p:sp>
    </p:spTree>
    <p:extLst>
      <p:ext uri="{BB962C8B-B14F-4D97-AF65-F5344CB8AC3E}">
        <p14:creationId xmlns:p14="http://schemas.microsoft.com/office/powerpoint/2010/main" val="4269754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80FFE011-4C30-4CC3-9B21-42BC89AEE028}" type="slidenum">
              <a:rPr lang="en-GB"/>
              <a:pPr/>
              <a:t>‹#›</a:t>
            </a:fld>
            <a:endParaRPr lang="en-GB"/>
          </a:p>
        </p:txBody>
      </p:sp>
    </p:spTree>
    <p:extLst>
      <p:ext uri="{BB962C8B-B14F-4D97-AF65-F5344CB8AC3E}">
        <p14:creationId xmlns:p14="http://schemas.microsoft.com/office/powerpoint/2010/main" val="12809922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noProof="0" smtClean="0"/>
              <a:t>Click to edit Master title style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noProof="0" smtClean="0"/>
              <a:t>Click to edit Master subtitle style</a:t>
            </a:r>
            <a:endParaRPr lang="en-GB"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EB38382C-AC28-48C3-923F-9070E9897F48}" type="slidenum">
              <a:rPr lang="en-GB"/>
              <a:pPr/>
              <a:t>‹#›</a:t>
            </a:fld>
            <a:endParaRPr lang="en-GB"/>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D43A3A-4965-4FC0-82EC-80511CF1E788}" type="slidenum">
              <a:rPr lang="en-GB"/>
              <a:pPr/>
              <a:t>‹#›</a:t>
            </a:fld>
            <a:endParaRPr lang="en-GB"/>
          </a:p>
        </p:txBody>
      </p:sp>
    </p:spTree>
    <p:extLst>
      <p:ext uri="{BB962C8B-B14F-4D97-AF65-F5344CB8AC3E}">
        <p14:creationId xmlns:p14="http://schemas.microsoft.com/office/powerpoint/2010/main" val="387455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C744626-9E7B-4708-834A-AB6F47ED6F74}" type="slidenum">
              <a:rPr lang="en-GB"/>
              <a:pPr/>
              <a:t>‹#›</a:t>
            </a:fld>
            <a:endParaRPr lang="en-GB"/>
          </a:p>
        </p:txBody>
      </p:sp>
    </p:spTree>
    <p:extLst>
      <p:ext uri="{BB962C8B-B14F-4D97-AF65-F5344CB8AC3E}">
        <p14:creationId xmlns:p14="http://schemas.microsoft.com/office/powerpoint/2010/main" val="38282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i="0"/>
            </a:lvl1pPr>
            <a:lvl2pPr>
              <a:buClr>
                <a:srgbClr val="0F5494"/>
              </a:buClr>
              <a:defRPr b="0"/>
            </a:lvl2pPr>
            <a:lvl4pPr>
              <a:defRPr>
                <a:solidFill>
                  <a:srgbClr val="0F5494"/>
                </a:solidFill>
              </a:defRPr>
            </a:lvl4pPr>
            <a:lvl5pPr>
              <a:defRPr>
                <a:solidFill>
                  <a:srgbClr val="0F549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726FFE-C3F9-47B5-B761-20CA086A3C3C}" type="slidenum">
              <a:rPr lang="en-GB"/>
              <a:pPr/>
              <a:t>‹#›</a:t>
            </a:fld>
            <a:endParaRPr lang="en-GB"/>
          </a:p>
        </p:txBody>
      </p:sp>
    </p:spTree>
    <p:extLst>
      <p:ext uri="{BB962C8B-B14F-4D97-AF65-F5344CB8AC3E}">
        <p14:creationId xmlns:p14="http://schemas.microsoft.com/office/powerpoint/2010/main" val="273670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9493EB0-5C57-47BF-AB62-402F18934C55}" type="slidenum">
              <a:rPr lang="en-GB"/>
              <a:pPr/>
              <a:t>‹#›</a:t>
            </a:fld>
            <a:endParaRPr lang="en-GB"/>
          </a:p>
        </p:txBody>
      </p:sp>
    </p:spTree>
    <p:extLst>
      <p:ext uri="{BB962C8B-B14F-4D97-AF65-F5344CB8AC3E}">
        <p14:creationId xmlns:p14="http://schemas.microsoft.com/office/powerpoint/2010/main" val="415955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BD0359B-46CC-4F13-B9E8-27BCAFCD3921}" type="slidenum">
              <a:rPr lang="en-GB"/>
              <a:pPr/>
              <a:t>‹#›</a:t>
            </a:fld>
            <a:endParaRPr lang="en-GB"/>
          </a:p>
        </p:txBody>
      </p:sp>
    </p:spTree>
    <p:extLst>
      <p:ext uri="{BB962C8B-B14F-4D97-AF65-F5344CB8AC3E}">
        <p14:creationId xmlns:p14="http://schemas.microsoft.com/office/powerpoint/2010/main" val="130867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F66B4CBD-AD87-4A8E-BEED-0ABF073E9D2B}" type="slidenum">
              <a:rPr lang="en-GB"/>
              <a:pPr/>
              <a:t>‹#›</a:t>
            </a:fld>
            <a:endParaRPr lang="en-GB"/>
          </a:p>
        </p:txBody>
      </p:sp>
    </p:spTree>
    <p:extLst>
      <p:ext uri="{BB962C8B-B14F-4D97-AF65-F5344CB8AC3E}">
        <p14:creationId xmlns:p14="http://schemas.microsoft.com/office/powerpoint/2010/main" val="200096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8A11768-9232-4A13-9069-EC7F866FB6A1}" type="slidenum">
              <a:rPr lang="en-GB"/>
              <a:pPr/>
              <a:t>‹#›</a:t>
            </a:fld>
            <a:endParaRPr lang="en-GB"/>
          </a:p>
        </p:txBody>
      </p:sp>
    </p:spTree>
    <p:extLst>
      <p:ext uri="{BB962C8B-B14F-4D97-AF65-F5344CB8AC3E}">
        <p14:creationId xmlns:p14="http://schemas.microsoft.com/office/powerpoint/2010/main" val="261586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2F21230-187F-4E8D-B7C6-B914C4C5C19B}" type="slidenum">
              <a:rPr lang="en-GB"/>
              <a:pPr/>
              <a:t>‹#›</a:t>
            </a:fld>
            <a:endParaRPr lang="en-GB"/>
          </a:p>
        </p:txBody>
      </p:sp>
    </p:spTree>
    <p:extLst>
      <p:ext uri="{BB962C8B-B14F-4D97-AF65-F5344CB8AC3E}">
        <p14:creationId xmlns:p14="http://schemas.microsoft.com/office/powerpoint/2010/main" val="23516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114BCB2-5416-44A5-8858-2A006B252265}" type="slidenum">
              <a:rPr lang="en-GB"/>
              <a:pPr/>
              <a:t>‹#›</a:t>
            </a:fld>
            <a:endParaRPr lang="en-GB"/>
          </a:p>
        </p:txBody>
      </p:sp>
    </p:spTree>
    <p:extLst>
      <p:ext uri="{BB962C8B-B14F-4D97-AF65-F5344CB8AC3E}">
        <p14:creationId xmlns:p14="http://schemas.microsoft.com/office/powerpoint/2010/main" val="151374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D08BD7F-DD7A-4533-A2E7-53BCF3F6A506}" type="slidenum">
              <a:rPr lang="en-GB"/>
              <a:pPr/>
              <a:t>‹#›</a:t>
            </a:fld>
            <a:endParaRPr lang="en-GB"/>
          </a:p>
        </p:txBody>
      </p:sp>
    </p:spTree>
    <p:extLst>
      <p:ext uri="{BB962C8B-B14F-4D97-AF65-F5344CB8AC3E}">
        <p14:creationId xmlns:p14="http://schemas.microsoft.com/office/powerpoint/2010/main" val="396486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7C927104-72C4-4B63-958F-79073C5458F4}"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c.europa.eu/eurostat" TargetMode="External"/><Relationship Id="rId2" Type="http://schemas.openxmlformats.org/officeDocument/2006/relationships/hyperlink" Target="mailto:Walter.kotzeva@ec.europa.e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680369" y="2780928"/>
            <a:ext cx="7776864" cy="790575"/>
          </a:xfrm>
        </p:spPr>
        <p:txBody>
          <a:bodyPr/>
          <a:lstStyle/>
          <a:p>
            <a:pPr algn="ctr"/>
            <a:r>
              <a:rPr lang="fr-BE" sz="3200" dirty="0"/>
              <a:t>From Intrastat  to </a:t>
            </a:r>
            <a:r>
              <a:rPr lang="fr-BE" sz="3600" dirty="0" smtClean="0"/>
              <a:t>SIMSTAT and ESS.VIP Programme</a:t>
            </a:r>
          </a:p>
        </p:txBody>
      </p:sp>
      <p:sp>
        <p:nvSpPr>
          <p:cNvPr id="81926" name="Rectangle 6"/>
          <p:cNvSpPr>
            <a:spLocks noGrp="1" noChangeArrowheads="1"/>
          </p:cNvSpPr>
          <p:nvPr>
            <p:ph type="subTitle" idx="1"/>
          </p:nvPr>
        </p:nvSpPr>
        <p:spPr>
          <a:xfrm>
            <a:off x="1184425" y="4077072"/>
            <a:ext cx="6768752" cy="504056"/>
          </a:xfrm>
        </p:spPr>
        <p:txBody>
          <a:bodyPr/>
          <a:lstStyle/>
          <a:p>
            <a:pPr algn="ctr"/>
            <a:endParaRPr lang="en-GB" sz="2400"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115616" y="5445224"/>
            <a:ext cx="4464496" cy="663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2400" b="1" i="0" u="none" strike="noStrike" kern="0" cap="none" spc="0" normalizeH="0" baseline="0" noProof="0" dirty="0" smtClean="0">
                <a:ln>
                  <a:noFill/>
                </a:ln>
                <a:solidFill>
                  <a:srgbClr val="FFFFFF"/>
                </a:solidFill>
                <a:effectLst/>
                <a:uLnTx/>
                <a:uFillTx/>
                <a:latin typeface="Verdana"/>
              </a:rPr>
              <a:t>Walter Radermacher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340768"/>
            <a:ext cx="6769000" cy="648989"/>
          </a:xfrm>
        </p:spPr>
        <p:txBody>
          <a:bodyPr/>
          <a:lstStyle/>
          <a:p>
            <a:r>
              <a:rPr lang="en-GB" sz="2800" dirty="0" smtClean="0"/>
              <a:t>Where are </a:t>
            </a:r>
            <a:r>
              <a:rPr lang="en-GB" sz="2800" dirty="0"/>
              <a:t>we one </a:t>
            </a:r>
            <a:r>
              <a:rPr lang="en-GB" sz="2800" dirty="0" smtClean="0"/>
              <a:t>year later?</a:t>
            </a:r>
            <a:endParaRPr lang="en-GB" sz="2800" dirty="0"/>
          </a:p>
        </p:txBody>
      </p:sp>
      <p:sp>
        <p:nvSpPr>
          <p:cNvPr id="3" name="Content Placeholder 2"/>
          <p:cNvSpPr>
            <a:spLocks noGrp="1"/>
          </p:cNvSpPr>
          <p:nvPr>
            <p:ph idx="1"/>
          </p:nvPr>
        </p:nvSpPr>
        <p:spPr>
          <a:xfrm>
            <a:off x="603189" y="2742776"/>
            <a:ext cx="7931224" cy="1440160"/>
          </a:xfrm>
        </p:spPr>
        <p:txBody>
          <a:bodyPr/>
          <a:lstStyle/>
          <a:p>
            <a:pPr>
              <a:lnSpc>
                <a:spcPct val="120000"/>
              </a:lnSpc>
              <a:spcBef>
                <a:spcPts val="0"/>
              </a:spcBef>
              <a:spcAft>
                <a:spcPts val="600"/>
              </a:spcAft>
              <a:buClr>
                <a:srgbClr val="0F5494"/>
              </a:buClr>
              <a:buFont typeface="Arial" panose="020B0604020202020204" pitchFamily="34" charset="0"/>
              <a:buChar char="•"/>
            </a:pPr>
            <a:r>
              <a:rPr lang="en-GB" sz="2000" i="0" dirty="0" smtClean="0"/>
              <a:t>Consensus on the centralised hub based system for micro-data exchange;</a:t>
            </a:r>
          </a:p>
          <a:p>
            <a:pPr>
              <a:lnSpc>
                <a:spcPct val="120000"/>
              </a:lnSpc>
              <a:spcBef>
                <a:spcPts val="0"/>
              </a:spcBef>
              <a:spcAft>
                <a:spcPts val="600"/>
              </a:spcAft>
              <a:buClr>
                <a:srgbClr val="0F5494"/>
              </a:buClr>
              <a:buFont typeface="Arial" panose="020B0604020202020204" pitchFamily="34" charset="0"/>
              <a:buChar char="•"/>
            </a:pPr>
            <a:r>
              <a:rPr lang="en-GB" sz="2000" i="0" dirty="0" smtClean="0"/>
              <a:t>Identified options </a:t>
            </a:r>
            <a:r>
              <a:rPr lang="en-GB" sz="2000" i="0" dirty="0"/>
              <a:t>for </a:t>
            </a:r>
            <a:r>
              <a:rPr lang="en-GB" sz="2000" i="0" dirty="0" smtClean="0"/>
              <a:t>infrastructure (EDAMIS, CCN/CCI)</a:t>
            </a:r>
            <a:r>
              <a:rPr lang="en-GB" sz="2000" i="0" dirty="0"/>
              <a:t>.</a:t>
            </a:r>
            <a:endParaRPr lang="en-GB" sz="2000" i="0" dirty="0" smtClean="0"/>
          </a:p>
          <a:p>
            <a:endParaRPr lang="en-GB"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3477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6" name="Slide Number Placeholder 5"/>
          <p:cNvSpPr>
            <a:spLocks noGrp="1"/>
          </p:cNvSpPr>
          <p:nvPr>
            <p:ph type="sldNum" sz="quarter" idx="12"/>
          </p:nvPr>
        </p:nvSpPr>
        <p:spPr/>
        <p:txBody>
          <a:bodyPr/>
          <a:lstStyle/>
          <a:p>
            <a:fld id="{B7726FFE-C3F9-47B5-B761-20CA086A3C3C}" type="slidenum">
              <a:rPr lang="en-GB" smtClean="0">
                <a:solidFill>
                  <a:schemeClr val="accent6"/>
                </a:solidFill>
              </a:rPr>
              <a:pPr/>
              <a:t>10</a:t>
            </a:fld>
            <a:endParaRPr lang="en-GB" dirty="0">
              <a:solidFill>
                <a:schemeClr val="accent6"/>
              </a:solidFill>
            </a:endParaRPr>
          </a:p>
        </p:txBody>
      </p:sp>
      <p:sp>
        <p:nvSpPr>
          <p:cNvPr id="7" name="TextBox 6"/>
          <p:cNvSpPr txBox="1"/>
          <p:nvPr/>
        </p:nvSpPr>
        <p:spPr>
          <a:xfrm>
            <a:off x="541094" y="2317990"/>
            <a:ext cx="7920880" cy="400110"/>
          </a:xfrm>
          <a:prstGeom prst="rect">
            <a:avLst/>
          </a:prstGeom>
          <a:noFill/>
        </p:spPr>
        <p:txBody>
          <a:bodyPr wrap="square" rtlCol="0">
            <a:spAutoFit/>
          </a:bodyPr>
          <a:lstStyle/>
          <a:p>
            <a:r>
              <a:rPr lang="en-GB" sz="2000" b="1" dirty="0" smtClean="0"/>
              <a:t>Results</a:t>
            </a:r>
            <a:r>
              <a:rPr lang="fr-BE" sz="2000" b="1" dirty="0" smtClean="0"/>
              <a:t> from Phase 1 of the project: feasibility study:</a:t>
            </a:r>
            <a:endParaRPr lang="en-GB" sz="2000" b="1" dirty="0"/>
          </a:p>
        </p:txBody>
      </p:sp>
      <p:sp>
        <p:nvSpPr>
          <p:cNvPr id="8" name="TextBox 7"/>
          <p:cNvSpPr txBox="1"/>
          <p:nvPr/>
        </p:nvSpPr>
        <p:spPr>
          <a:xfrm>
            <a:off x="577098" y="4508429"/>
            <a:ext cx="7848872" cy="461665"/>
          </a:xfrm>
          <a:prstGeom prst="rect">
            <a:avLst/>
          </a:prstGeom>
          <a:noFill/>
        </p:spPr>
        <p:txBody>
          <a:bodyPr wrap="square" rtlCol="0">
            <a:spAutoFit/>
          </a:bodyPr>
          <a:lstStyle/>
          <a:p>
            <a:pPr lvl="0">
              <a:lnSpc>
                <a:spcPct val="120000"/>
              </a:lnSpc>
              <a:spcBef>
                <a:spcPts val="0"/>
              </a:spcBef>
              <a:spcAft>
                <a:spcPts val="600"/>
              </a:spcAft>
              <a:buClr>
                <a:srgbClr val="0F5494"/>
              </a:buClr>
            </a:pPr>
            <a:r>
              <a:rPr lang="en-GB" sz="2000" b="1" kern="0" dirty="0">
                <a:latin typeface="Verdana"/>
              </a:rPr>
              <a:t>Lessons learned and difficulties  to </a:t>
            </a:r>
            <a:r>
              <a:rPr lang="en-GB" sz="2000" b="1" kern="0" dirty="0" smtClean="0">
                <a:latin typeface="Verdana"/>
              </a:rPr>
              <a:t>overcome:</a:t>
            </a:r>
            <a:endParaRPr lang="en-GB" sz="2000" b="1" kern="0" dirty="0">
              <a:latin typeface="Verdana"/>
            </a:endParaRPr>
          </a:p>
        </p:txBody>
      </p:sp>
      <p:sp>
        <p:nvSpPr>
          <p:cNvPr id="9" name="TextBox 8"/>
          <p:cNvSpPr txBox="1"/>
          <p:nvPr/>
        </p:nvSpPr>
        <p:spPr>
          <a:xfrm>
            <a:off x="646322" y="4970094"/>
            <a:ext cx="8064896" cy="1015663"/>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fr-BE" sz="2000" dirty="0" smtClean="0"/>
              <a:t>Confidentiality issues related to microdata exchange;</a:t>
            </a:r>
          </a:p>
          <a:p>
            <a:pPr marL="171450" indent="-171450">
              <a:lnSpc>
                <a:spcPct val="120000"/>
              </a:lnSpc>
              <a:buFont typeface="Arial" panose="020B0604020202020204" pitchFamily="34" charset="0"/>
              <a:buChar char="•"/>
            </a:pPr>
            <a:r>
              <a:rPr lang="fr-BE" sz="2000" dirty="0" smtClean="0"/>
              <a:t>Mutual trust among ESS partners.</a:t>
            </a:r>
          </a:p>
          <a:p>
            <a:endParaRPr lang="en-GB" dirty="0"/>
          </a:p>
        </p:txBody>
      </p:sp>
    </p:spTree>
    <p:extLst>
      <p:ext uri="{BB962C8B-B14F-4D97-AF65-F5344CB8AC3E}">
        <p14:creationId xmlns:p14="http://schemas.microsoft.com/office/powerpoint/2010/main" val="177523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633" y="3383015"/>
            <a:ext cx="3217540" cy="3217540"/>
          </a:xfrm>
          <a:prstGeom prst="rect">
            <a:avLst/>
          </a:prstGeom>
        </p:spPr>
      </p:pic>
      <p:sp>
        <p:nvSpPr>
          <p:cNvPr id="2" name="Title 1"/>
          <p:cNvSpPr>
            <a:spLocks noGrp="1"/>
          </p:cNvSpPr>
          <p:nvPr>
            <p:ph type="title"/>
          </p:nvPr>
        </p:nvSpPr>
        <p:spPr>
          <a:xfrm>
            <a:off x="371649" y="1411858"/>
            <a:ext cx="8229600" cy="576982"/>
          </a:xfrm>
        </p:spPr>
        <p:txBody>
          <a:bodyPr/>
          <a:lstStyle/>
          <a:p>
            <a:r>
              <a:rPr lang="fr-BE" sz="2800" dirty="0" smtClean="0"/>
              <a:t>The main challenge at this stage</a:t>
            </a:r>
            <a:endParaRPr lang="en-GB" sz="2800" dirty="0"/>
          </a:p>
        </p:txBody>
      </p:sp>
      <p:sp>
        <p:nvSpPr>
          <p:cNvPr id="3" name="TextBox 2"/>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err="1" smtClean="0">
              <a:solidFill>
                <a:schemeClr val="bg1"/>
              </a:solidFill>
            </a:endParaRPr>
          </a:p>
        </p:txBody>
      </p:sp>
      <p:sp>
        <p:nvSpPr>
          <p:cNvPr id="4" name="Content Placeholder 2"/>
          <p:cNvSpPr txBox="1">
            <a:spLocks/>
          </p:cNvSpPr>
          <p:nvPr/>
        </p:nvSpPr>
        <p:spPr bwMode="auto">
          <a:xfrm>
            <a:off x="-136895" y="643477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5" name="Slide Number Placeholder 4"/>
          <p:cNvSpPr>
            <a:spLocks noGrp="1"/>
          </p:cNvSpPr>
          <p:nvPr>
            <p:ph type="sldNum" sz="quarter" idx="12"/>
          </p:nvPr>
        </p:nvSpPr>
        <p:spPr/>
        <p:txBody>
          <a:bodyPr/>
          <a:lstStyle/>
          <a:p>
            <a:fld id="{78A11768-9232-4A13-9069-EC7F866FB6A1}" type="slidenum">
              <a:rPr lang="en-GB" smtClean="0">
                <a:solidFill>
                  <a:schemeClr val="accent6"/>
                </a:solidFill>
              </a:rPr>
              <a:pPr/>
              <a:t>11</a:t>
            </a:fld>
            <a:endParaRPr lang="en-GB" dirty="0">
              <a:solidFill>
                <a:schemeClr val="accent6"/>
              </a:solidFill>
            </a:endParaRPr>
          </a:p>
        </p:txBody>
      </p:sp>
      <p:sp>
        <p:nvSpPr>
          <p:cNvPr id="7" name="Rectangle 6"/>
          <p:cNvSpPr/>
          <p:nvPr/>
        </p:nvSpPr>
        <p:spPr>
          <a:xfrm>
            <a:off x="852018" y="2289009"/>
            <a:ext cx="6696744" cy="2015936"/>
          </a:xfrm>
          <a:prstGeom prst="rect">
            <a:avLst/>
          </a:prstGeom>
        </p:spPr>
        <p:txBody>
          <a:bodyPr wrap="square">
            <a:spAutoFit/>
          </a:bodyPr>
          <a:lstStyle/>
          <a:p>
            <a:pPr lvl="0">
              <a:lnSpc>
                <a:spcPct val="120000"/>
              </a:lnSpc>
              <a:spcBef>
                <a:spcPts val="0"/>
              </a:spcBef>
              <a:spcAft>
                <a:spcPts val="600"/>
              </a:spcAft>
              <a:buClr>
                <a:srgbClr val="0F5494"/>
              </a:buClr>
            </a:pPr>
            <a:r>
              <a:rPr lang="en-GB" sz="2000" kern="0" dirty="0">
                <a:latin typeface="Verdana"/>
              </a:rPr>
              <a:t>Ensuring that the solutions chosen for SIMSTAT will be reusable by the other statistical domains, business ESS.VIPs </a:t>
            </a:r>
            <a:r>
              <a:rPr lang="en-GB" sz="2000" kern="0" dirty="0" smtClean="0">
                <a:latin typeface="Verdana"/>
              </a:rPr>
              <a:t>respectively while the roadmap for SIMSTAT is respected;</a:t>
            </a:r>
          </a:p>
          <a:p>
            <a:pPr marL="342900" lvl="0" indent="-342900">
              <a:lnSpc>
                <a:spcPct val="120000"/>
              </a:lnSpc>
              <a:spcBef>
                <a:spcPts val="0"/>
              </a:spcBef>
              <a:spcAft>
                <a:spcPts val="600"/>
              </a:spcAft>
              <a:buClr>
                <a:srgbClr val="0F5494"/>
              </a:buClr>
              <a:buFont typeface="Arial" panose="020B0604020202020204" pitchFamily="34" charset="0"/>
              <a:buChar char="•"/>
            </a:pPr>
            <a:endParaRPr lang="en-GB" sz="2000" kern="0" dirty="0">
              <a:latin typeface="Verdana"/>
            </a:endParaRPr>
          </a:p>
        </p:txBody>
      </p:sp>
    </p:spTree>
    <p:extLst>
      <p:ext uri="{BB962C8B-B14F-4D97-AF65-F5344CB8AC3E}">
        <p14:creationId xmlns:p14="http://schemas.microsoft.com/office/powerpoint/2010/main" val="128583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ESS.VIP and why? </a:t>
            </a:r>
          </a:p>
        </p:txBody>
      </p:sp>
      <p:sp>
        <p:nvSpPr>
          <p:cNvPr id="6" name="Content Placeholder 5"/>
          <p:cNvSpPr>
            <a:spLocks noGrp="1"/>
          </p:cNvSpPr>
          <p:nvPr>
            <p:ph idx="1"/>
          </p:nvPr>
        </p:nvSpPr>
        <p:spPr/>
        <p:txBody>
          <a:bodyPr>
            <a:normAutofit fontScale="85000" lnSpcReduction="10000"/>
          </a:bodyPr>
          <a:lstStyle/>
          <a:p>
            <a:r>
              <a:rPr lang="en-GB" dirty="0" smtClean="0"/>
              <a:t>Integrated </a:t>
            </a:r>
            <a:r>
              <a:rPr lang="en-GB" dirty="0"/>
              <a:t>production system </a:t>
            </a:r>
            <a:r>
              <a:rPr lang="en-GB" dirty="0" smtClean="0"/>
              <a:t>("back office") </a:t>
            </a:r>
          </a:p>
          <a:p>
            <a:pPr lvl="1"/>
            <a:r>
              <a:rPr lang="en-GB" dirty="0" smtClean="0"/>
              <a:t>Exchanging </a:t>
            </a:r>
            <a:r>
              <a:rPr lang="en-GB" dirty="0"/>
              <a:t>micro data and using them for compiling </a:t>
            </a:r>
            <a:r>
              <a:rPr lang="en-GB" dirty="0" smtClean="0"/>
              <a:t>statistics </a:t>
            </a:r>
            <a:endParaRPr lang="en-GB" dirty="0"/>
          </a:p>
          <a:p>
            <a:pPr lvl="1"/>
            <a:r>
              <a:rPr lang="en-GB" dirty="0"/>
              <a:t>R</a:t>
            </a:r>
            <a:r>
              <a:rPr lang="en-GB" dirty="0" smtClean="0"/>
              <a:t>educe </a:t>
            </a:r>
            <a:r>
              <a:rPr lang="en-GB" dirty="0"/>
              <a:t>redundancies and duplications </a:t>
            </a:r>
            <a:r>
              <a:rPr lang="en-GB" dirty="0" smtClean="0"/>
              <a:t>in </a:t>
            </a:r>
            <a:r>
              <a:rPr lang="en-GB" dirty="0"/>
              <a:t>data validation </a:t>
            </a:r>
            <a:r>
              <a:rPr lang="en-GB" dirty="0" smtClean="0"/>
              <a:t>procedures </a:t>
            </a:r>
            <a:endParaRPr lang="en-GB" dirty="0"/>
          </a:p>
          <a:p>
            <a:pPr lvl="1"/>
            <a:r>
              <a:rPr lang="en-GB" dirty="0"/>
              <a:t>S</a:t>
            </a:r>
            <a:r>
              <a:rPr lang="en-GB" dirty="0" smtClean="0"/>
              <a:t>tandardised </a:t>
            </a:r>
            <a:r>
              <a:rPr lang="en-GB" dirty="0"/>
              <a:t>and </a:t>
            </a:r>
            <a:r>
              <a:rPr lang="en-GB" dirty="0" smtClean="0"/>
              <a:t>shared services, </a:t>
            </a:r>
            <a:r>
              <a:rPr lang="en-GB" dirty="0"/>
              <a:t>supported by common IT </a:t>
            </a:r>
            <a:r>
              <a:rPr lang="en-GB" dirty="0" smtClean="0"/>
              <a:t>tools </a:t>
            </a:r>
            <a:endParaRPr lang="en-GB" dirty="0"/>
          </a:p>
          <a:p>
            <a:pPr lvl="1"/>
            <a:r>
              <a:rPr lang="en-GB" dirty="0"/>
              <a:t>E</a:t>
            </a:r>
            <a:r>
              <a:rPr lang="en-GB" dirty="0" smtClean="0"/>
              <a:t>lements </a:t>
            </a:r>
            <a:r>
              <a:rPr lang="en-GB" dirty="0"/>
              <a:t>of the computing resources (e.g. networks, servers, storage, applications and services) be safely shared through cloud computing and thus </a:t>
            </a:r>
            <a:r>
              <a:rPr lang="en-GB" dirty="0" smtClean="0"/>
              <a:t>reduce </a:t>
            </a:r>
            <a:r>
              <a:rPr lang="en-GB" dirty="0"/>
              <a:t>the investments and maintenance costs </a:t>
            </a:r>
            <a:endParaRPr lang="en-GB" dirty="0" smtClean="0"/>
          </a:p>
          <a:p>
            <a:pPr lvl="1"/>
            <a:r>
              <a:rPr lang="en-GB" dirty="0"/>
              <a:t>P</a:t>
            </a:r>
            <a:r>
              <a:rPr lang="en-GB" dirty="0" smtClean="0"/>
              <a:t>art of the ESS system (i.e. one or a limited number of NSIs) perform a service for the rest acting as a Centre of Competence </a:t>
            </a:r>
          </a:p>
          <a:p>
            <a:pPr lvl="1"/>
            <a:r>
              <a:rPr lang="en-GB" dirty="0" smtClean="0"/>
              <a:t>Conditions in terms of legal </a:t>
            </a:r>
            <a:r>
              <a:rPr lang="en-GB" dirty="0"/>
              <a:t>and financial </a:t>
            </a:r>
            <a:r>
              <a:rPr lang="en-GB" dirty="0" smtClean="0"/>
              <a:t>frameworks</a:t>
            </a:r>
            <a:endParaRPr lang="en-GB" dirty="0"/>
          </a:p>
        </p:txBody>
      </p:sp>
      <p:sp>
        <p:nvSpPr>
          <p:cNvPr id="3" name="Slide Number Placeholder 2"/>
          <p:cNvSpPr>
            <a:spLocks noGrp="1"/>
          </p:cNvSpPr>
          <p:nvPr>
            <p:ph type="sldNum" sz="quarter" idx="12"/>
          </p:nvPr>
        </p:nvSpPr>
        <p:spPr/>
        <p:txBody>
          <a:bodyPr/>
          <a:lstStyle/>
          <a:p>
            <a:fld id="{78A11768-9232-4A13-9069-EC7F866FB6A1}" type="slidenum">
              <a:rPr lang="en-GB" smtClean="0">
                <a:solidFill>
                  <a:srgbClr val="0F5494"/>
                </a:solidFill>
              </a:rPr>
              <a:pPr/>
              <a:t>12</a:t>
            </a:fld>
            <a:endParaRPr lang="en-GB" dirty="0">
              <a:solidFill>
                <a:srgbClr val="0F5494"/>
              </a:solidFill>
            </a:endParaRPr>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err="1" smtClean="0">
              <a:solidFill>
                <a:schemeClr val="bg1"/>
              </a:solidFill>
            </a:endParaRPr>
          </a:p>
        </p:txBody>
      </p:sp>
      <p:sp>
        <p:nvSpPr>
          <p:cNvPr id="5" name="Content Placeholder 2"/>
          <p:cNvSpPr txBox="1">
            <a:spLocks/>
          </p:cNvSpPr>
          <p:nvPr/>
        </p:nvSpPr>
        <p:spPr bwMode="auto">
          <a:xfrm>
            <a:off x="-136895" y="643477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Tree>
    <p:extLst>
      <p:ext uri="{BB962C8B-B14F-4D97-AF65-F5344CB8AC3E}">
        <p14:creationId xmlns:p14="http://schemas.microsoft.com/office/powerpoint/2010/main" val="895938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a:t>
            </a:r>
            <a:r>
              <a:rPr lang="en-GB" dirty="0"/>
              <a:t>of the programme</a:t>
            </a:r>
          </a:p>
        </p:txBody>
      </p:sp>
      <p:sp>
        <p:nvSpPr>
          <p:cNvPr id="6" name="Content Placeholder 5"/>
          <p:cNvSpPr>
            <a:spLocks noGrp="1"/>
          </p:cNvSpPr>
          <p:nvPr>
            <p:ph idx="1"/>
          </p:nvPr>
        </p:nvSpPr>
        <p:spPr/>
        <p:txBody>
          <a:bodyPr>
            <a:normAutofit fontScale="62500" lnSpcReduction="20000"/>
          </a:bodyPr>
          <a:lstStyle/>
          <a:p>
            <a:r>
              <a:rPr lang="en-GB" dirty="0" smtClean="0"/>
              <a:t>Pillar </a:t>
            </a:r>
            <a:r>
              <a:rPr lang="en-GB" dirty="0"/>
              <a:t>I: Cross-cutting projects (ESS.VIP.CRC). These projects aim at developing key building blocks of the common infrastructure for a more integrated ESS in the future. The following four projects are components of this pillar (Standards and Information models, European Statistical Data Exchange Network, Shared services, Data Warehouses).</a:t>
            </a:r>
          </a:p>
          <a:p>
            <a:r>
              <a:rPr lang="en-GB" dirty="0" smtClean="0"/>
              <a:t>Pillar </a:t>
            </a:r>
            <a:r>
              <a:rPr lang="en-GB" dirty="0"/>
              <a:t>II: Business projects (ESS.VIP.BUS). These projects focus on individual statistical domains. Seven projects are considered to be elements of this pillar of which three were launched in 2012 (SIMSTAT, Common Data Validation Policy, ESBRs). One new project will be proposed for endorsement by the ESSC in May 2013, namely the ICT – Statistical production and dissemination based on shared services and four other are still in preparation with active participation of the MS.</a:t>
            </a:r>
          </a:p>
          <a:p>
            <a:r>
              <a:rPr lang="en-GB" dirty="0" smtClean="0"/>
              <a:t>Pillar </a:t>
            </a:r>
            <a:r>
              <a:rPr lang="en-GB" dirty="0"/>
              <a:t>III: Administrative projects (ESS.VIP.ADM). These projects aim at defining the governance of the system, the actors, their responsibilities, the resources committed, the administrative mechanisms, the implementation strategy and the associated communication.</a:t>
            </a:r>
          </a:p>
          <a:p>
            <a:endParaRPr lang="en-GB" dirty="0"/>
          </a:p>
        </p:txBody>
      </p:sp>
      <p:sp>
        <p:nvSpPr>
          <p:cNvPr id="3" name="Slide Number Placeholder 2"/>
          <p:cNvSpPr>
            <a:spLocks noGrp="1"/>
          </p:cNvSpPr>
          <p:nvPr>
            <p:ph type="sldNum" sz="quarter" idx="12"/>
          </p:nvPr>
        </p:nvSpPr>
        <p:spPr/>
        <p:txBody>
          <a:bodyPr/>
          <a:lstStyle/>
          <a:p>
            <a:fld id="{78A11768-9232-4A13-9069-EC7F866FB6A1}" type="slidenum">
              <a:rPr lang="en-GB" smtClean="0">
                <a:solidFill>
                  <a:srgbClr val="0F5494"/>
                </a:solidFill>
              </a:rPr>
              <a:pPr/>
              <a:t>13</a:t>
            </a:fld>
            <a:endParaRPr lang="en-GB" dirty="0">
              <a:solidFill>
                <a:srgbClr val="0F5494"/>
              </a:solidFill>
            </a:endParaRPr>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err="1" smtClean="0">
              <a:solidFill>
                <a:schemeClr val="bg1"/>
              </a:solidFill>
            </a:endParaRPr>
          </a:p>
        </p:txBody>
      </p:sp>
      <p:sp>
        <p:nvSpPr>
          <p:cNvPr id="5" name="Content Placeholder 2"/>
          <p:cNvSpPr txBox="1">
            <a:spLocks/>
          </p:cNvSpPr>
          <p:nvPr/>
        </p:nvSpPr>
        <p:spPr bwMode="auto">
          <a:xfrm>
            <a:off x="-136895" y="643477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Tree>
    <p:extLst>
      <p:ext uri="{BB962C8B-B14F-4D97-AF65-F5344CB8AC3E}">
        <p14:creationId xmlns:p14="http://schemas.microsoft.com/office/powerpoint/2010/main" val="3642891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99592" y="2492896"/>
            <a:ext cx="7488832"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1" fontAlgn="base" hangingPunct="1">
              <a:spcBef>
                <a:spcPct val="0"/>
              </a:spcBef>
              <a:spcAft>
                <a:spcPct val="0"/>
              </a:spcAft>
              <a:defRPr sz="3000" b="1">
                <a:solidFill>
                  <a:srgbClr val="0F5494"/>
                </a:solidFill>
                <a:latin typeface="+mj-lt"/>
                <a:ea typeface="+mj-ea"/>
                <a:cs typeface="+mj-cs"/>
              </a:defRPr>
            </a:lvl1pPr>
            <a:lvl2pPr marL="358775" indent="-358775" algn="l" rtl="0" eaLnBrk="1" fontAlgn="base" hangingPunct="1">
              <a:spcBef>
                <a:spcPct val="0"/>
              </a:spcBef>
              <a:spcAft>
                <a:spcPct val="0"/>
              </a:spcAft>
              <a:defRPr sz="3000" b="1">
                <a:solidFill>
                  <a:srgbClr val="0F5494"/>
                </a:solidFill>
                <a:latin typeface="Verdana" pitchFamily="34" charset="0"/>
              </a:defRPr>
            </a:lvl2pPr>
            <a:lvl3pPr marL="358775" indent="-358775" algn="l" rtl="0" eaLnBrk="1" fontAlgn="base" hangingPunct="1">
              <a:spcBef>
                <a:spcPct val="0"/>
              </a:spcBef>
              <a:spcAft>
                <a:spcPct val="0"/>
              </a:spcAft>
              <a:defRPr sz="3000" b="1">
                <a:solidFill>
                  <a:srgbClr val="0F5494"/>
                </a:solidFill>
                <a:latin typeface="Verdana" pitchFamily="34" charset="0"/>
              </a:defRPr>
            </a:lvl3pPr>
            <a:lvl4pPr marL="358775" indent="-358775" algn="l" rtl="0" eaLnBrk="1" fontAlgn="base" hangingPunct="1">
              <a:spcBef>
                <a:spcPct val="0"/>
              </a:spcBef>
              <a:spcAft>
                <a:spcPct val="0"/>
              </a:spcAft>
              <a:defRPr sz="3000" b="1">
                <a:solidFill>
                  <a:srgbClr val="0F5494"/>
                </a:solidFill>
                <a:latin typeface="Verdana" pitchFamily="34" charset="0"/>
              </a:defRPr>
            </a:lvl4pPr>
            <a:lvl5pPr marL="358775" indent="-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a:lstStyle>
          <a:p>
            <a:pPr marL="358775" marR="0" lvl="0" indent="-358775" algn="ctr" defTabSz="914400" rtl="0" eaLnBrk="1" fontAlgn="base" latinLnBrk="0" hangingPunct="1">
              <a:lnSpc>
                <a:spcPct val="100000"/>
              </a:lnSpc>
              <a:spcBef>
                <a:spcPct val="0"/>
              </a:spcBef>
              <a:spcAft>
                <a:spcPct val="0"/>
              </a:spcAft>
              <a:buClrTx/>
              <a:buSzTx/>
              <a:buFontTx/>
              <a:buNone/>
              <a:tabLst/>
              <a:defRPr/>
            </a:pPr>
            <a:r>
              <a:rPr kumimoji="0" lang="en-GB" altLang="de-DE" sz="2800" b="1" i="0" u="none" strike="noStrike" kern="0" cap="none" spc="0" normalizeH="0" baseline="0" noProof="0" dirty="0" smtClean="0">
                <a:ln>
                  <a:noFill/>
                </a:ln>
                <a:solidFill>
                  <a:srgbClr val="0F5494"/>
                </a:solidFill>
                <a:effectLst/>
                <a:uLnTx/>
                <a:uFillTx/>
                <a:latin typeface="Verdana"/>
              </a:rPr>
              <a:t>Thank you for your attention!</a:t>
            </a:r>
            <a:endParaRPr kumimoji="0" lang="en-GB" sz="2800" b="1" i="0" u="none" strike="noStrike" kern="0" cap="none" spc="0" normalizeH="0" baseline="0" noProof="0" dirty="0">
              <a:ln>
                <a:noFill/>
              </a:ln>
              <a:solidFill>
                <a:srgbClr val="0F5494"/>
              </a:solidFill>
              <a:effectLst/>
              <a:uLnTx/>
              <a:uFillTx/>
              <a:latin typeface="Verdana"/>
            </a:endParaRPr>
          </a:p>
        </p:txBody>
      </p:sp>
      <p:sp>
        <p:nvSpPr>
          <p:cNvPr id="5" name="Content Placeholder 2"/>
          <p:cNvSpPr txBox="1">
            <a:spLocks/>
          </p:cNvSpPr>
          <p:nvPr/>
        </p:nvSpPr>
        <p:spPr bwMode="auto">
          <a:xfrm>
            <a:off x="1609569" y="3717032"/>
            <a:ext cx="663508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F5494"/>
              </a:buClr>
              <a:buFont typeface="Arial" pitchFamily="34" charset="0"/>
              <a:buChar char="•"/>
              <a:defRPr sz="2400" i="0">
                <a:solidFill>
                  <a:srgbClr val="0F5494"/>
                </a:solidFill>
                <a:latin typeface="+mn-lt"/>
                <a:ea typeface="+mn-ea"/>
                <a:cs typeface="+mn-cs"/>
              </a:defRPr>
            </a:lvl1pPr>
            <a:lvl2pPr marL="742950" indent="-285750" algn="l" rtl="0" eaLnBrk="1" fontAlgn="base" hangingPunct="1">
              <a:spcBef>
                <a:spcPct val="20000"/>
              </a:spcBef>
              <a:spcAft>
                <a:spcPct val="0"/>
              </a:spcAft>
              <a:buClr>
                <a:srgbClr val="0F5494"/>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R="0" lvl="0" algn="l" defTabSz="914400" rtl="0" eaLnBrk="1" fontAlgn="base" latinLnBrk="0" hangingPunct="1">
              <a:lnSpc>
                <a:spcPct val="100000"/>
              </a:lnSpc>
              <a:spcBef>
                <a:spcPct val="20000"/>
              </a:spcBef>
              <a:spcAft>
                <a:spcPct val="0"/>
              </a:spcAft>
              <a:buClr>
                <a:srgbClr val="0F5494"/>
              </a:buClr>
              <a:buSzTx/>
              <a:tabLst/>
              <a:defRPr/>
            </a:pPr>
            <a:r>
              <a:rPr lang="de-DE" altLang="de-DE" b="1" kern="0" dirty="0" smtClean="0">
                <a:solidFill>
                  <a:srgbClr val="0070C0"/>
                </a:solidFill>
                <a:latin typeface="Verdana"/>
                <a:hlinkClick r:id="rId2"/>
              </a:rPr>
              <a:t>Walter</a:t>
            </a:r>
            <a:r>
              <a:rPr kumimoji="0" lang="de-DE" altLang="de-DE" sz="2400" b="1" i="0" u="none" strike="noStrike" kern="0" cap="none" spc="0" normalizeH="0" baseline="0" noProof="0" dirty="0" smtClean="0">
                <a:ln>
                  <a:noFill/>
                </a:ln>
                <a:solidFill>
                  <a:srgbClr val="0070C0"/>
                </a:solidFill>
                <a:effectLst/>
                <a:uLnTx/>
                <a:uFillTx/>
                <a:latin typeface="Verdana"/>
                <a:hlinkClick r:id="rId2"/>
              </a:rPr>
              <a:t>.Radermacher@ec.europa.eu</a:t>
            </a:r>
            <a:endParaRPr kumimoji="0" lang="en-GB" altLang="de-DE" sz="2400" b="1" i="0" u="none" strike="noStrike" kern="0" cap="none" spc="0" normalizeH="0" baseline="0" noProof="0" dirty="0" smtClean="0">
              <a:ln>
                <a:noFill/>
              </a:ln>
              <a:solidFill>
                <a:srgbClr val="0070C0"/>
              </a:solidFill>
              <a:effectLst/>
              <a:uLnTx/>
              <a:uFillTx/>
              <a:latin typeface="Verdana"/>
            </a:endParaRPr>
          </a:p>
          <a:p>
            <a:pPr marR="0" lvl="0" algn="l" defTabSz="914400" rtl="0" eaLnBrk="1" fontAlgn="base" latinLnBrk="0" hangingPunct="1">
              <a:lnSpc>
                <a:spcPct val="100000"/>
              </a:lnSpc>
              <a:spcBef>
                <a:spcPct val="20000"/>
              </a:spcBef>
              <a:spcAft>
                <a:spcPct val="0"/>
              </a:spcAft>
              <a:buClr>
                <a:srgbClr val="0F5494"/>
              </a:buClr>
              <a:buSzTx/>
              <a:tabLst/>
              <a:defRPr/>
            </a:pPr>
            <a:r>
              <a:rPr kumimoji="0" lang="en-GB" sz="2400" b="1" i="0" u="none" strike="noStrike" kern="0" cap="none" spc="0" normalizeH="0" baseline="0" noProof="0" dirty="0">
                <a:ln>
                  <a:noFill/>
                </a:ln>
                <a:solidFill>
                  <a:srgbClr val="0070C0"/>
                </a:solidFill>
                <a:effectLst/>
                <a:uLnTx/>
                <a:uFillTx/>
                <a:latin typeface="Verdana"/>
                <a:hlinkClick r:id="rId3"/>
              </a:rPr>
              <a:t>http://ec.europa.eu/eurostat</a:t>
            </a:r>
            <a:endParaRPr kumimoji="0" lang="en-GB" sz="2400" b="1" i="0" u="none" strike="noStrike" kern="0" cap="none" spc="0" normalizeH="0" baseline="0" noProof="0" dirty="0">
              <a:ln>
                <a:noFill/>
              </a:ln>
              <a:solidFill>
                <a:srgbClr val="0070C0"/>
              </a:solidFill>
              <a:effectLst/>
              <a:uLnTx/>
              <a:uFillTx/>
              <a:latin typeface="Verdana"/>
            </a:endParaRPr>
          </a:p>
        </p:txBody>
      </p:sp>
      <p:sp>
        <p:nvSpPr>
          <p:cNvPr id="6" name="TextBox 5"/>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err="1" smtClean="0">
              <a:solidFill>
                <a:schemeClr val="bg1"/>
              </a:solidFill>
            </a:endParaRPr>
          </a:p>
        </p:txBody>
      </p:sp>
      <p:sp>
        <p:nvSpPr>
          <p:cNvPr id="2" name="Slide Number Placeholder 1"/>
          <p:cNvSpPr>
            <a:spLocks noGrp="1"/>
          </p:cNvSpPr>
          <p:nvPr>
            <p:ph type="sldNum" sz="quarter" idx="12"/>
          </p:nvPr>
        </p:nvSpPr>
        <p:spPr/>
        <p:txBody>
          <a:bodyPr/>
          <a:lstStyle/>
          <a:p>
            <a:fld id="{78A11768-9232-4A13-9069-EC7F866FB6A1}" type="slidenum">
              <a:rPr lang="en-GB" smtClean="0"/>
              <a:pPr/>
              <a:t>14</a:t>
            </a:fld>
            <a:endParaRPr lang="en-GB"/>
          </a:p>
        </p:txBody>
      </p:sp>
    </p:spTree>
    <p:extLst>
      <p:ext uri="{BB962C8B-B14F-4D97-AF65-F5344CB8AC3E}">
        <p14:creationId xmlns:p14="http://schemas.microsoft.com/office/powerpoint/2010/main" val="364305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56792"/>
            <a:ext cx="8624888" cy="792088"/>
          </a:xfrm>
        </p:spPr>
        <p:txBody>
          <a:bodyPr/>
          <a:lstStyle/>
          <a:p>
            <a:r>
              <a:rPr lang="en-GB" sz="2400" dirty="0" smtClean="0"/>
              <a:t>Modern design of Statistics = multiple sources,</a:t>
            </a:r>
            <a:br>
              <a:rPr lang="en-GB" sz="2400" dirty="0" smtClean="0"/>
            </a:br>
            <a:r>
              <a:rPr lang="en-GB" sz="2400" dirty="0" smtClean="0"/>
              <a:t>multimode data collection, enhanced quality</a:t>
            </a:r>
            <a:br>
              <a:rPr lang="en-GB" sz="2400" dirty="0" smtClean="0"/>
            </a:br>
            <a:endParaRPr lang="en-GB" sz="2400" dirty="0"/>
          </a:p>
        </p:txBody>
      </p:sp>
      <p:sp>
        <p:nvSpPr>
          <p:cNvPr id="3" name="Content Placeholder 2"/>
          <p:cNvSpPr>
            <a:spLocks noGrp="1"/>
          </p:cNvSpPr>
          <p:nvPr>
            <p:ph idx="1"/>
          </p:nvPr>
        </p:nvSpPr>
        <p:spPr>
          <a:xfrm>
            <a:off x="683568" y="2443319"/>
            <a:ext cx="7283152" cy="3960961"/>
          </a:xfrm>
        </p:spPr>
        <p:txBody>
          <a:bodyPr/>
          <a:lstStyle/>
          <a:p>
            <a:pPr marL="0" indent="0">
              <a:lnSpc>
                <a:spcPct val="120000"/>
              </a:lnSpc>
              <a:spcBef>
                <a:spcPts val="0"/>
              </a:spcBef>
              <a:spcAft>
                <a:spcPts val="1200"/>
              </a:spcAft>
              <a:buClr>
                <a:srgbClr val="0F5494"/>
              </a:buClr>
              <a:buNone/>
            </a:pPr>
            <a:r>
              <a:rPr lang="en-GB" sz="2200" b="1" i="0" dirty="0" smtClean="0"/>
              <a:t>Principles:</a:t>
            </a:r>
          </a:p>
          <a:p>
            <a:pPr>
              <a:lnSpc>
                <a:spcPct val="120000"/>
              </a:lnSpc>
              <a:spcBef>
                <a:spcPts val="0"/>
              </a:spcBef>
              <a:spcAft>
                <a:spcPts val="1200"/>
              </a:spcAft>
              <a:buClr>
                <a:srgbClr val="0F5494"/>
              </a:buClr>
              <a:buFont typeface="Arial" panose="020B0604020202020204" pitchFamily="34" charset="0"/>
              <a:buChar char="•"/>
            </a:pPr>
            <a:r>
              <a:rPr lang="en-GB" sz="2000" i="0" dirty="0" smtClean="0"/>
              <a:t>re-using existing data and compiling different data sources before going for surveys</a:t>
            </a:r>
            <a:endParaRPr lang="en-GB" sz="2000" i="0" dirty="0"/>
          </a:p>
          <a:p>
            <a:pPr>
              <a:lnSpc>
                <a:spcPct val="120000"/>
              </a:lnSpc>
              <a:spcBef>
                <a:spcPts val="0"/>
              </a:spcBef>
              <a:spcAft>
                <a:spcPts val="1200"/>
              </a:spcAft>
              <a:buClr>
                <a:srgbClr val="0F5494"/>
              </a:buClr>
              <a:buFont typeface="Arial" panose="020B0604020202020204" pitchFamily="34" charset="0"/>
              <a:buChar char="•"/>
            </a:pPr>
            <a:r>
              <a:rPr lang="en-GB" sz="2000" i="0" dirty="0" smtClean="0"/>
              <a:t>if the survey is run, the most modern technologies should be used</a:t>
            </a:r>
            <a:endParaRPr lang="en-GB" sz="2000" i="0" dirty="0"/>
          </a:p>
          <a:p>
            <a:pPr>
              <a:lnSpc>
                <a:spcPct val="120000"/>
              </a:lnSpc>
              <a:spcBef>
                <a:spcPts val="0"/>
              </a:spcBef>
              <a:spcAft>
                <a:spcPts val="1200"/>
              </a:spcAft>
              <a:buClr>
                <a:srgbClr val="0F5494"/>
              </a:buClr>
              <a:buFont typeface="Arial" panose="020B0604020202020204" pitchFamily="34" charset="0"/>
              <a:buChar char="•"/>
            </a:pPr>
            <a:r>
              <a:rPr lang="en-GB" sz="2000" i="0" dirty="0" smtClean="0"/>
              <a:t>statistical quality should be ensured with moving validation as early as possible into the production chain</a:t>
            </a:r>
            <a:endParaRPr lang="en-GB" sz="2000" i="0"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6" name="Content Placeholder 2"/>
          <p:cNvSpPr txBox="1">
            <a:spLocks/>
          </p:cNvSpPr>
          <p:nvPr/>
        </p:nvSpPr>
        <p:spPr bwMode="auto">
          <a:xfrm>
            <a:off x="-108520" y="640428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5" name="Slide Number Placeholder 4"/>
          <p:cNvSpPr>
            <a:spLocks noGrp="1"/>
          </p:cNvSpPr>
          <p:nvPr>
            <p:ph type="sldNum" sz="quarter" idx="12"/>
          </p:nvPr>
        </p:nvSpPr>
        <p:spPr/>
        <p:txBody>
          <a:bodyPr/>
          <a:lstStyle/>
          <a:p>
            <a:fld id="{B7726FFE-C3F9-47B5-B761-20CA086A3C3C}" type="slidenum">
              <a:rPr lang="en-GB" smtClean="0">
                <a:solidFill>
                  <a:srgbClr val="0F5494"/>
                </a:solidFill>
              </a:rPr>
              <a:pPr/>
              <a:t>2</a:t>
            </a:fld>
            <a:endParaRPr lang="en-GB" dirty="0">
              <a:solidFill>
                <a:srgbClr val="0F5494"/>
              </a:solidFill>
            </a:endParaRPr>
          </a:p>
        </p:txBody>
      </p:sp>
    </p:spTree>
    <p:extLst>
      <p:ext uri="{BB962C8B-B14F-4D97-AF65-F5344CB8AC3E}">
        <p14:creationId xmlns:p14="http://schemas.microsoft.com/office/powerpoint/2010/main" val="24075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28279"/>
            <a:ext cx="8136904" cy="936625"/>
          </a:xfrm>
        </p:spPr>
        <p:txBody>
          <a:bodyPr/>
          <a:lstStyle/>
          <a:p>
            <a:r>
              <a:rPr lang="en-GB" sz="2400" dirty="0"/>
              <a:t>M</a:t>
            </a:r>
            <a:r>
              <a:rPr lang="en-GB" sz="2400" dirty="0" smtClean="0"/>
              <a:t>odern </a:t>
            </a:r>
            <a:r>
              <a:rPr lang="en-GB" sz="2400" dirty="0"/>
              <a:t>design  of </a:t>
            </a:r>
            <a:r>
              <a:rPr lang="en-GB" sz="2400" dirty="0" smtClean="0"/>
              <a:t>statistics</a:t>
            </a:r>
            <a:br>
              <a:rPr lang="en-GB" sz="2400" dirty="0" smtClean="0"/>
            </a:br>
            <a:r>
              <a:rPr lang="en-GB" sz="2400" dirty="0"/>
              <a:t>example </a:t>
            </a:r>
            <a:r>
              <a:rPr lang="en-GB" sz="2400" dirty="0" smtClean="0"/>
              <a:t>Census</a:t>
            </a:r>
            <a:br>
              <a:rPr lang="en-GB" sz="2400" dirty="0" smtClean="0"/>
            </a:br>
            <a:endParaRPr lang="en-GB" sz="2400" dirty="0"/>
          </a:p>
        </p:txBody>
      </p:sp>
      <p:sp>
        <p:nvSpPr>
          <p:cNvPr id="3" name="Content Placeholder 2"/>
          <p:cNvSpPr>
            <a:spLocks noGrp="1"/>
          </p:cNvSpPr>
          <p:nvPr>
            <p:ph idx="1"/>
          </p:nvPr>
        </p:nvSpPr>
        <p:spPr>
          <a:xfrm>
            <a:off x="827584" y="2276872"/>
            <a:ext cx="7643192" cy="2304777"/>
          </a:xfrm>
        </p:spPr>
        <p:txBody>
          <a:bodyPr/>
          <a:lstStyle/>
          <a:p>
            <a:pPr>
              <a:lnSpc>
                <a:spcPct val="120000"/>
              </a:lnSpc>
              <a:spcBef>
                <a:spcPts val="0"/>
              </a:spcBef>
              <a:spcAft>
                <a:spcPts val="600"/>
              </a:spcAft>
              <a:buClr>
                <a:srgbClr val="0F5494"/>
              </a:buClr>
              <a:buFont typeface="Arial" panose="020B0604020202020204" pitchFamily="34" charset="0"/>
              <a:buChar char="•"/>
            </a:pPr>
            <a:r>
              <a:rPr lang="en-GB" sz="2000" i="0" dirty="0" smtClean="0"/>
              <a:t>Combines different sources: administrative registers, geographical data, sample survey data</a:t>
            </a:r>
          </a:p>
          <a:p>
            <a:pPr>
              <a:lnSpc>
                <a:spcPct val="120000"/>
              </a:lnSpc>
              <a:spcBef>
                <a:spcPts val="0"/>
              </a:spcBef>
              <a:spcAft>
                <a:spcPts val="600"/>
              </a:spcAft>
              <a:buClr>
                <a:srgbClr val="0F5494"/>
              </a:buClr>
              <a:buFont typeface="Arial" panose="020B0604020202020204" pitchFamily="34" charset="0"/>
              <a:buChar char="•"/>
            </a:pPr>
            <a:r>
              <a:rPr lang="en-GB" sz="2000" i="0" dirty="0" smtClean="0"/>
              <a:t>Employs mixed mode data collection (CAWI, CATI)</a:t>
            </a:r>
          </a:p>
          <a:p>
            <a:pPr>
              <a:lnSpc>
                <a:spcPct val="120000"/>
              </a:lnSpc>
              <a:spcBef>
                <a:spcPts val="0"/>
              </a:spcBef>
              <a:spcAft>
                <a:spcPts val="600"/>
              </a:spcAft>
              <a:buClr>
                <a:srgbClr val="0F5494"/>
              </a:buClr>
              <a:buFont typeface="Arial" panose="020B0604020202020204" pitchFamily="34" charset="0"/>
              <a:buChar char="•"/>
            </a:pPr>
            <a:r>
              <a:rPr lang="en-GB" sz="2000" i="0" dirty="0" smtClean="0"/>
              <a:t>Uses output quality orientation with emphasis on the validation at the beginning of the production chain</a:t>
            </a:r>
            <a:endParaRPr lang="en-GB" sz="2000" i="0"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0428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838" y="4528874"/>
            <a:ext cx="2160240" cy="17236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20000">
            <a:off x="3233028" y="4530335"/>
            <a:ext cx="2271891" cy="17995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4601713"/>
            <a:ext cx="2817854" cy="15779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Slide Number Placeholder 9"/>
          <p:cNvSpPr>
            <a:spLocks noGrp="1"/>
          </p:cNvSpPr>
          <p:nvPr>
            <p:ph type="sldNum" sz="quarter" idx="12"/>
          </p:nvPr>
        </p:nvSpPr>
        <p:spPr/>
        <p:txBody>
          <a:bodyPr/>
          <a:lstStyle/>
          <a:p>
            <a:fld id="{B7726FFE-C3F9-47B5-B761-20CA086A3C3C}" type="slidenum">
              <a:rPr lang="en-GB" smtClean="0">
                <a:solidFill>
                  <a:schemeClr val="accent6"/>
                </a:solidFill>
              </a:rPr>
              <a:pPr/>
              <a:t>3</a:t>
            </a:fld>
            <a:endParaRPr lang="en-GB" dirty="0">
              <a:solidFill>
                <a:schemeClr val="accent6"/>
              </a:solidFill>
            </a:endParaRPr>
          </a:p>
        </p:txBody>
      </p:sp>
    </p:spTree>
    <p:extLst>
      <p:ext uri="{BB962C8B-B14F-4D97-AF65-F5344CB8AC3E}">
        <p14:creationId xmlns:p14="http://schemas.microsoft.com/office/powerpoint/2010/main" val="240280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 problems: Census</a:t>
            </a:r>
            <a:endParaRPr lang="en-GB" dirty="0"/>
          </a:p>
        </p:txBody>
      </p:sp>
      <p:sp>
        <p:nvSpPr>
          <p:cNvPr id="3" name="Content Placeholder 2"/>
          <p:cNvSpPr>
            <a:spLocks noGrp="1"/>
          </p:cNvSpPr>
          <p:nvPr>
            <p:ph idx="1"/>
          </p:nvPr>
        </p:nvSpPr>
        <p:spPr/>
        <p:txBody>
          <a:bodyPr/>
          <a:lstStyle/>
          <a:p>
            <a:r>
              <a:rPr lang="en-GB" dirty="0" smtClean="0"/>
              <a:t>Risks of the new model:</a:t>
            </a:r>
          </a:p>
          <a:p>
            <a:pPr lvl="1"/>
            <a:r>
              <a:rPr lang="en-GB" dirty="0" smtClean="0"/>
              <a:t>Complexity</a:t>
            </a:r>
          </a:p>
          <a:p>
            <a:pPr lvl="1"/>
            <a:r>
              <a:rPr lang="en-GB" dirty="0" smtClean="0"/>
              <a:t>Acceptability</a:t>
            </a:r>
          </a:p>
          <a:p>
            <a:pPr lvl="1"/>
            <a:r>
              <a:rPr lang="en-GB" dirty="0" smtClean="0"/>
              <a:t>Lack of control</a:t>
            </a:r>
          </a:p>
          <a:p>
            <a:pPr lvl="1"/>
            <a:r>
              <a:rPr lang="en-GB" dirty="0" smtClean="0"/>
              <a:t>Degree of abstraction</a:t>
            </a:r>
          </a:p>
          <a:p>
            <a:pPr lvl="1"/>
            <a:r>
              <a:rPr lang="en-GB" dirty="0" smtClean="0"/>
              <a:t>Uncertainty (if sampling used)</a:t>
            </a:r>
          </a:p>
          <a:p>
            <a:pPr lvl="1"/>
            <a:r>
              <a:rPr lang="en-GB" dirty="0" smtClean="0"/>
              <a:t>Dependency from administrative sources</a:t>
            </a:r>
          </a:p>
          <a:p>
            <a:pPr lvl="1"/>
            <a:endParaRPr lang="en-GB" dirty="0" smtClean="0"/>
          </a:p>
          <a:p>
            <a:pPr lvl="1"/>
            <a:endParaRPr lang="en-GB" dirty="0"/>
          </a:p>
        </p:txBody>
      </p:sp>
      <p:sp>
        <p:nvSpPr>
          <p:cNvPr id="4" name="Slide Number Placeholder 3"/>
          <p:cNvSpPr>
            <a:spLocks noGrp="1"/>
          </p:cNvSpPr>
          <p:nvPr>
            <p:ph type="sldNum" sz="quarter" idx="12"/>
          </p:nvPr>
        </p:nvSpPr>
        <p:spPr/>
        <p:txBody>
          <a:bodyPr/>
          <a:lstStyle/>
          <a:p>
            <a:fld id="{B7726FFE-C3F9-47B5-B761-20CA086A3C3C}" type="slidenum">
              <a:rPr lang="en-GB" smtClean="0">
                <a:solidFill>
                  <a:schemeClr val="accent6"/>
                </a:solidFill>
              </a:rPr>
              <a:pPr/>
              <a:t>4</a:t>
            </a:fld>
            <a:endParaRPr lang="en-GB" dirty="0">
              <a:solidFill>
                <a:schemeClr val="accent6"/>
              </a:solidFill>
            </a:endParaRPr>
          </a:p>
        </p:txBody>
      </p:sp>
    </p:spTree>
    <p:extLst>
      <p:ext uri="{BB962C8B-B14F-4D97-AF65-F5344CB8AC3E}">
        <p14:creationId xmlns:p14="http://schemas.microsoft.com/office/powerpoint/2010/main" val="314193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68760"/>
            <a:ext cx="7129040" cy="720997"/>
          </a:xfrm>
        </p:spPr>
        <p:txBody>
          <a:bodyPr/>
          <a:lstStyle/>
          <a:p>
            <a:r>
              <a:rPr lang="en-GB" sz="2800" dirty="0" smtClean="0"/>
              <a:t>Why analogy with Census 2011?</a:t>
            </a:r>
            <a:endParaRPr lang="en-GB" sz="2800" dirty="0"/>
          </a:p>
        </p:txBody>
      </p:sp>
      <p:sp>
        <p:nvSpPr>
          <p:cNvPr id="3" name="Content Placeholder 2"/>
          <p:cNvSpPr>
            <a:spLocks noGrp="1"/>
          </p:cNvSpPr>
          <p:nvPr>
            <p:ph idx="1"/>
          </p:nvPr>
        </p:nvSpPr>
        <p:spPr>
          <a:xfrm>
            <a:off x="539552" y="2276872"/>
            <a:ext cx="7958857" cy="2520280"/>
          </a:xfrm>
        </p:spPr>
        <p:txBody>
          <a:bodyPr/>
          <a:lstStyle/>
          <a:p>
            <a:pPr>
              <a:lnSpc>
                <a:spcPct val="120000"/>
              </a:lnSpc>
              <a:spcBef>
                <a:spcPts val="0"/>
              </a:spcBef>
              <a:spcAft>
                <a:spcPts val="1200"/>
              </a:spcAft>
              <a:buClr>
                <a:srgbClr val="0F5494"/>
              </a:buClr>
              <a:buFont typeface="Arial" panose="020B0604020202020204" pitchFamily="34" charset="0"/>
              <a:buChar char="•"/>
            </a:pPr>
            <a:r>
              <a:rPr lang="en-GB" sz="2000" i="0" dirty="0" smtClean="0"/>
              <a:t>Intrastat is a census-type statistical survey, carried out monthly and covering both import and export</a:t>
            </a:r>
          </a:p>
          <a:p>
            <a:pPr>
              <a:lnSpc>
                <a:spcPct val="120000"/>
              </a:lnSpc>
              <a:spcBef>
                <a:spcPts val="0"/>
              </a:spcBef>
              <a:spcAft>
                <a:spcPts val="1200"/>
              </a:spcAft>
              <a:buClr>
                <a:srgbClr val="0F5494"/>
              </a:buClr>
              <a:buFont typeface="Arial" panose="020B0604020202020204" pitchFamily="34" charset="0"/>
              <a:buChar char="•"/>
            </a:pPr>
            <a:r>
              <a:rPr lang="en-GB" sz="2000" i="0" dirty="0" smtClean="0"/>
              <a:t>Intrastat is an expensive survey generating around 50% of the administrative burden from official statistics</a:t>
            </a:r>
          </a:p>
          <a:p>
            <a:pPr>
              <a:lnSpc>
                <a:spcPct val="120000"/>
              </a:lnSpc>
              <a:spcBef>
                <a:spcPts val="0"/>
              </a:spcBef>
              <a:spcAft>
                <a:spcPts val="1200"/>
              </a:spcAft>
              <a:buClr>
                <a:srgbClr val="0F5494"/>
              </a:buClr>
              <a:buFont typeface="Arial" panose="020B0604020202020204" pitchFamily="34" charset="0"/>
              <a:buChar char="•"/>
            </a:pPr>
            <a:r>
              <a:rPr lang="en-GB" sz="2000" i="0" dirty="0" smtClean="0"/>
              <a:t> Similar risks plus cross-border risk components</a:t>
            </a:r>
          </a:p>
          <a:p>
            <a:endParaRPr lang="en-GB"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41178"/>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10" name="Slide Number Placeholder 9"/>
          <p:cNvSpPr>
            <a:spLocks noGrp="1"/>
          </p:cNvSpPr>
          <p:nvPr>
            <p:ph type="sldNum" sz="quarter" idx="12"/>
          </p:nvPr>
        </p:nvSpPr>
        <p:spPr/>
        <p:txBody>
          <a:bodyPr/>
          <a:lstStyle/>
          <a:p>
            <a:fld id="{B7726FFE-C3F9-47B5-B761-20CA086A3C3C}" type="slidenum">
              <a:rPr lang="en-GB" smtClean="0">
                <a:solidFill>
                  <a:schemeClr val="accent6"/>
                </a:solidFill>
              </a:rPr>
              <a:pPr/>
              <a:t>5</a:t>
            </a:fld>
            <a:endParaRPr lang="en-GB" dirty="0">
              <a:solidFill>
                <a:schemeClr val="accent6"/>
              </a:solidFill>
            </a:endParaRPr>
          </a:p>
        </p:txBody>
      </p:sp>
    </p:spTree>
    <p:extLst>
      <p:ext uri="{BB962C8B-B14F-4D97-AF65-F5344CB8AC3E}">
        <p14:creationId xmlns:p14="http://schemas.microsoft.com/office/powerpoint/2010/main" val="97946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6022" t="2937" r="4241" b="13386"/>
          <a:stretch/>
        </p:blipFill>
        <p:spPr>
          <a:xfrm>
            <a:off x="4651319" y="4009255"/>
            <a:ext cx="3516515" cy="2623255"/>
          </a:xfrm>
          <a:prstGeom prst="rect">
            <a:avLst/>
          </a:prstGeom>
        </p:spPr>
      </p:pic>
      <p:sp>
        <p:nvSpPr>
          <p:cNvPr id="83970" name="Rectangle 2"/>
          <p:cNvSpPr>
            <a:spLocks noGrp="1" noChangeArrowheads="1"/>
          </p:cNvSpPr>
          <p:nvPr>
            <p:ph type="title"/>
          </p:nvPr>
        </p:nvSpPr>
        <p:spPr>
          <a:xfrm>
            <a:off x="262846" y="1627882"/>
            <a:ext cx="4464496" cy="576982"/>
          </a:xfrm>
        </p:spPr>
        <p:txBody>
          <a:bodyPr/>
          <a:lstStyle/>
          <a:p>
            <a:r>
              <a:rPr lang="en-US" sz="2800" dirty="0" smtClean="0"/>
              <a:t>SIMSTAT project</a:t>
            </a:r>
            <a:endParaRPr lang="en-US" sz="2800" dirty="0"/>
          </a:p>
        </p:txBody>
      </p:sp>
      <p:sp>
        <p:nvSpPr>
          <p:cNvPr id="83971" name="Rectangle 3"/>
          <p:cNvSpPr>
            <a:spLocks noGrp="1" noChangeArrowheads="1"/>
          </p:cNvSpPr>
          <p:nvPr>
            <p:ph type="body" idx="1"/>
          </p:nvPr>
        </p:nvSpPr>
        <p:spPr>
          <a:xfrm>
            <a:off x="683568" y="2492896"/>
            <a:ext cx="5480979" cy="648072"/>
          </a:xfrm>
        </p:spPr>
        <p:txBody>
          <a:bodyPr/>
          <a:lstStyle/>
          <a:p>
            <a:pPr>
              <a:lnSpc>
                <a:spcPct val="120000"/>
              </a:lnSpc>
              <a:spcBef>
                <a:spcPts val="600"/>
              </a:spcBef>
              <a:spcAft>
                <a:spcPts val="600"/>
              </a:spcAft>
              <a:buClr>
                <a:srgbClr val="0F5494"/>
              </a:buClr>
              <a:buFont typeface="Arial" panose="020B0604020202020204" pitchFamily="34" charset="0"/>
              <a:buChar char="•"/>
            </a:pPr>
            <a:r>
              <a:rPr lang="en-US" sz="2000" i="0" dirty="0" smtClean="0"/>
              <a:t>A modern multiple source / mixed mode design of trade statistics</a:t>
            </a:r>
            <a:endParaRPr lang="en-US" dirty="0" smtClean="0"/>
          </a:p>
          <a:p>
            <a:endParaRPr lang="en-US"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08520" y="6400056"/>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7" name="Rectangle 3"/>
          <p:cNvSpPr txBox="1">
            <a:spLocks noChangeArrowheads="1"/>
          </p:cNvSpPr>
          <p:nvPr/>
        </p:nvSpPr>
        <p:spPr bwMode="auto">
          <a:xfrm>
            <a:off x="715364" y="3569908"/>
            <a:ext cx="7871909" cy="9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120000"/>
              </a:lnSpc>
              <a:buClr>
                <a:srgbClr val="0F5494"/>
              </a:buClr>
              <a:buFont typeface="Arial" panose="020B0604020202020204" pitchFamily="34" charset="0"/>
              <a:buChar char="•"/>
            </a:pPr>
            <a:r>
              <a:rPr lang="en-US" sz="2000" i="0" kern="0" dirty="0" smtClean="0"/>
              <a:t>The first domain for implementing exchange micro data for statistical purposes;  </a:t>
            </a:r>
          </a:p>
          <a:p>
            <a:endParaRPr lang="en-US" kern="0" dirty="0" smtClean="0"/>
          </a:p>
          <a:p>
            <a:endParaRPr lang="en-US" kern="0" dirty="0"/>
          </a:p>
        </p:txBody>
      </p:sp>
      <p:sp>
        <p:nvSpPr>
          <p:cNvPr id="9" name="Slide Number Placeholder 8"/>
          <p:cNvSpPr>
            <a:spLocks noGrp="1"/>
          </p:cNvSpPr>
          <p:nvPr>
            <p:ph type="sldNum" sz="quarter" idx="12"/>
          </p:nvPr>
        </p:nvSpPr>
        <p:spPr/>
        <p:txBody>
          <a:bodyPr/>
          <a:lstStyle/>
          <a:p>
            <a:fld id="{B7726FFE-C3F9-47B5-B761-20CA086A3C3C}" type="slidenum">
              <a:rPr lang="en-GB" smtClean="0">
                <a:solidFill>
                  <a:schemeClr val="accent6"/>
                </a:solidFill>
              </a:rPr>
              <a:pPr/>
              <a:t>6</a:t>
            </a:fld>
            <a:endParaRPr lang="en-GB" dirty="0">
              <a:solidFill>
                <a:schemeClr val="accent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412776"/>
            <a:ext cx="9144000" cy="936625"/>
          </a:xfrm>
        </p:spPr>
        <p:txBody>
          <a:bodyPr/>
          <a:lstStyle/>
          <a:p>
            <a:r>
              <a:rPr lang="en-GB" sz="2400" dirty="0" smtClean="0"/>
              <a:t>SIMSTAT</a:t>
            </a:r>
            <a:br>
              <a:rPr lang="en-GB" sz="2400" dirty="0" smtClean="0"/>
            </a:br>
            <a:r>
              <a:rPr lang="en-GB" sz="2400" dirty="0" smtClean="0"/>
              <a:t>= principles of modern design of trade statistics</a:t>
            </a:r>
            <a:endParaRPr lang="en-GB" sz="2400" dirty="0"/>
          </a:p>
        </p:txBody>
      </p:sp>
      <p:sp>
        <p:nvSpPr>
          <p:cNvPr id="3" name="Content Placeholder 2"/>
          <p:cNvSpPr>
            <a:spLocks noGrp="1"/>
          </p:cNvSpPr>
          <p:nvPr>
            <p:ph idx="1"/>
          </p:nvPr>
        </p:nvSpPr>
        <p:spPr>
          <a:xfrm>
            <a:off x="461387" y="2708920"/>
            <a:ext cx="8363272" cy="3384897"/>
          </a:xfrm>
        </p:spPr>
        <p:txBody>
          <a:bodyPr/>
          <a:lstStyle/>
          <a:p>
            <a:pPr marL="0" indent="0">
              <a:lnSpc>
                <a:spcPct val="120000"/>
              </a:lnSpc>
              <a:spcBef>
                <a:spcPts val="0"/>
              </a:spcBef>
              <a:spcAft>
                <a:spcPts val="600"/>
              </a:spcAft>
              <a:buClr>
                <a:srgbClr val="0F5494"/>
              </a:buClr>
              <a:buNone/>
            </a:pPr>
            <a:r>
              <a:rPr lang="en-GB" sz="2000" i="0" dirty="0" smtClean="0"/>
              <a:t>Re-uses available information (by making micro-data on export of other MS available)</a:t>
            </a:r>
          </a:p>
          <a:p>
            <a:pPr marL="0" indent="0">
              <a:lnSpc>
                <a:spcPct val="120000"/>
              </a:lnSpc>
              <a:spcBef>
                <a:spcPts val="0"/>
              </a:spcBef>
              <a:spcAft>
                <a:spcPts val="600"/>
              </a:spcAft>
              <a:buClr>
                <a:srgbClr val="0F5494"/>
              </a:buClr>
              <a:buNone/>
            </a:pPr>
            <a:r>
              <a:rPr lang="en-GB" sz="2000" i="0" dirty="0" smtClean="0"/>
              <a:t>Thus:</a:t>
            </a:r>
          </a:p>
          <a:p>
            <a:pPr>
              <a:lnSpc>
                <a:spcPct val="120000"/>
              </a:lnSpc>
              <a:spcBef>
                <a:spcPts val="0"/>
              </a:spcBef>
              <a:spcAft>
                <a:spcPts val="600"/>
              </a:spcAft>
              <a:buClr>
                <a:srgbClr val="0F5494"/>
              </a:buClr>
            </a:pPr>
            <a:r>
              <a:rPr lang="en-GB" sz="2000" i="0" dirty="0" smtClean="0"/>
              <a:t>opening up the possibility of gradually replacing the import survey  by other sources</a:t>
            </a:r>
          </a:p>
          <a:p>
            <a:pPr>
              <a:lnSpc>
                <a:spcPct val="120000"/>
              </a:lnSpc>
              <a:spcBef>
                <a:spcPts val="0"/>
              </a:spcBef>
              <a:spcAft>
                <a:spcPts val="600"/>
              </a:spcAft>
              <a:buClr>
                <a:srgbClr val="0F5494"/>
              </a:buClr>
            </a:pPr>
            <a:r>
              <a:rPr lang="en-GB" sz="2000" i="0" dirty="0"/>
              <a:t>p</a:t>
            </a:r>
            <a:r>
              <a:rPr lang="en-GB" sz="2000" i="0" dirty="0" smtClean="0"/>
              <a:t>roviding opportunities for improving quality of import flow, i.e. through using as far as possible sampling surveys for quality assurance</a:t>
            </a:r>
            <a:endParaRPr lang="en-GB" sz="2000" i="0" dirty="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34770"/>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6" name="Slide Number Placeholder 5"/>
          <p:cNvSpPr>
            <a:spLocks noGrp="1"/>
          </p:cNvSpPr>
          <p:nvPr>
            <p:ph type="sldNum" sz="quarter" idx="12"/>
          </p:nvPr>
        </p:nvSpPr>
        <p:spPr/>
        <p:txBody>
          <a:bodyPr/>
          <a:lstStyle/>
          <a:p>
            <a:fld id="{B7726FFE-C3F9-47B5-B761-20CA086A3C3C}" type="slidenum">
              <a:rPr lang="en-GB" smtClean="0">
                <a:solidFill>
                  <a:schemeClr val="accent6"/>
                </a:solidFill>
              </a:rPr>
              <a:pPr/>
              <a:t>7</a:t>
            </a:fld>
            <a:endParaRPr lang="en-GB" dirty="0">
              <a:solidFill>
                <a:schemeClr val="accent6"/>
              </a:solidFill>
            </a:endParaRPr>
          </a:p>
        </p:txBody>
      </p:sp>
    </p:spTree>
    <p:extLst>
      <p:ext uri="{BB962C8B-B14F-4D97-AF65-F5344CB8AC3E}">
        <p14:creationId xmlns:p14="http://schemas.microsoft.com/office/powerpoint/2010/main" val="89557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40768"/>
            <a:ext cx="8229600" cy="793006"/>
          </a:xfrm>
        </p:spPr>
        <p:txBody>
          <a:bodyPr/>
          <a:lstStyle/>
          <a:p>
            <a:r>
              <a:rPr lang="en-GB" sz="2400" dirty="0" smtClean="0"/>
              <a:t>SIMSTAT: first application </a:t>
            </a:r>
            <a:br>
              <a:rPr lang="en-GB" sz="2400" dirty="0" smtClean="0"/>
            </a:br>
            <a:r>
              <a:rPr lang="en-GB" sz="2400" dirty="0" smtClean="0"/>
              <a:t>of the ESS.VIP Programme principles</a:t>
            </a:r>
            <a:endParaRPr lang="en-GB" sz="2400" dirty="0"/>
          </a:p>
        </p:txBody>
      </p:sp>
      <p:sp>
        <p:nvSpPr>
          <p:cNvPr id="3" name="Content Placeholder 2"/>
          <p:cNvSpPr>
            <a:spLocks noGrp="1"/>
          </p:cNvSpPr>
          <p:nvPr>
            <p:ph idx="1"/>
          </p:nvPr>
        </p:nvSpPr>
        <p:spPr>
          <a:xfrm>
            <a:off x="755576" y="2567150"/>
            <a:ext cx="7571184" cy="3168873"/>
          </a:xfrm>
        </p:spPr>
        <p:txBody>
          <a:bodyPr/>
          <a:lstStyle/>
          <a:p>
            <a:pPr marL="0" indent="0">
              <a:lnSpc>
                <a:spcPct val="120000"/>
              </a:lnSpc>
              <a:spcBef>
                <a:spcPts val="0"/>
              </a:spcBef>
              <a:spcAft>
                <a:spcPts val="600"/>
              </a:spcAft>
              <a:buClr>
                <a:srgbClr val="0F5494"/>
              </a:buClr>
              <a:buNone/>
            </a:pPr>
            <a:r>
              <a:rPr lang="en-GB" sz="2200" b="1" i="0" dirty="0" smtClean="0"/>
              <a:t>Exchange of micro-data requires:</a:t>
            </a:r>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19913"/>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6" name="Slide Number Placeholder 5"/>
          <p:cNvSpPr>
            <a:spLocks noGrp="1"/>
          </p:cNvSpPr>
          <p:nvPr>
            <p:ph type="sldNum" sz="quarter" idx="12"/>
          </p:nvPr>
        </p:nvSpPr>
        <p:spPr/>
        <p:txBody>
          <a:bodyPr/>
          <a:lstStyle/>
          <a:p>
            <a:fld id="{B7726FFE-C3F9-47B5-B761-20CA086A3C3C}" type="slidenum">
              <a:rPr lang="en-GB" smtClean="0">
                <a:solidFill>
                  <a:schemeClr val="accent6"/>
                </a:solidFill>
              </a:rPr>
              <a:pPr/>
              <a:t>8</a:t>
            </a:fld>
            <a:endParaRPr lang="en-GB" dirty="0">
              <a:solidFill>
                <a:schemeClr val="accent6"/>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0392" y="3116883"/>
            <a:ext cx="3736818" cy="3314578"/>
          </a:xfrm>
          <a:prstGeom prst="rect">
            <a:avLst/>
          </a:prstGeom>
        </p:spPr>
      </p:pic>
    </p:spTree>
    <p:extLst>
      <p:ext uri="{BB962C8B-B14F-4D97-AF65-F5344CB8AC3E}">
        <p14:creationId xmlns:p14="http://schemas.microsoft.com/office/powerpoint/2010/main" val="3940695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1861" t="19209" r="2279" b="19395"/>
          <a:stretch/>
        </p:blipFill>
        <p:spPr>
          <a:xfrm>
            <a:off x="6306815" y="2636912"/>
            <a:ext cx="2098707" cy="1008112"/>
          </a:xfrm>
          <a:prstGeom prst="rect">
            <a:avLst/>
          </a:prstGeom>
        </p:spPr>
      </p:pic>
      <p:sp>
        <p:nvSpPr>
          <p:cNvPr id="3" name="Content Placeholder 2"/>
          <p:cNvSpPr>
            <a:spLocks noGrp="1"/>
          </p:cNvSpPr>
          <p:nvPr>
            <p:ph idx="1"/>
          </p:nvPr>
        </p:nvSpPr>
        <p:spPr>
          <a:xfrm>
            <a:off x="671394" y="1423766"/>
            <a:ext cx="7571184" cy="3024336"/>
          </a:xfrm>
        </p:spPr>
        <p:txBody>
          <a:bodyPr/>
          <a:lstStyle/>
          <a:p>
            <a:pPr>
              <a:lnSpc>
                <a:spcPct val="120000"/>
              </a:lnSpc>
              <a:spcBef>
                <a:spcPts val="0"/>
              </a:spcBef>
              <a:spcAft>
                <a:spcPts val="600"/>
              </a:spcAft>
              <a:buClr>
                <a:srgbClr val="0F5494"/>
              </a:buClr>
              <a:buFont typeface="Arial" panose="020B0604020202020204" pitchFamily="34" charset="0"/>
              <a:buChar char="•"/>
            </a:pPr>
            <a:r>
              <a:rPr lang="en-GB" sz="2000" i="0" dirty="0" smtClean="0"/>
              <a:t>Physical Networks                                                           such as EDAMIS, CCN-CCI;</a:t>
            </a:r>
          </a:p>
          <a:p>
            <a:pPr marL="0" indent="0">
              <a:lnSpc>
                <a:spcPct val="120000"/>
              </a:lnSpc>
              <a:spcBef>
                <a:spcPts val="0"/>
              </a:spcBef>
              <a:spcAft>
                <a:spcPts val="600"/>
              </a:spcAft>
              <a:buClr>
                <a:srgbClr val="0F5494"/>
              </a:buClr>
              <a:buNone/>
            </a:pPr>
            <a:endParaRPr lang="en-GB" sz="2000" i="0" dirty="0" smtClean="0"/>
          </a:p>
          <a:p>
            <a:pPr>
              <a:lnSpc>
                <a:spcPct val="120000"/>
              </a:lnSpc>
              <a:spcBef>
                <a:spcPts val="0"/>
              </a:spcBef>
              <a:spcAft>
                <a:spcPts val="600"/>
              </a:spcAft>
              <a:buClr>
                <a:srgbClr val="0F5494"/>
              </a:buClr>
              <a:buFont typeface="Arial" panose="020B0604020202020204" pitchFamily="34" charset="0"/>
              <a:buChar char="•"/>
            </a:pPr>
            <a:r>
              <a:rPr lang="en-GB" sz="2000" i="0" dirty="0" smtClean="0"/>
              <a:t>Shared services accompanying                              data exchange;</a:t>
            </a:r>
          </a:p>
          <a:p>
            <a:pPr marL="0" indent="0">
              <a:lnSpc>
                <a:spcPct val="120000"/>
              </a:lnSpc>
              <a:spcBef>
                <a:spcPts val="0"/>
              </a:spcBef>
              <a:spcAft>
                <a:spcPts val="600"/>
              </a:spcAft>
              <a:buClr>
                <a:srgbClr val="0F5494"/>
              </a:buClr>
              <a:buNone/>
            </a:pPr>
            <a:endParaRPr lang="en-GB" sz="2000" i="0" dirty="0" smtClean="0"/>
          </a:p>
          <a:p>
            <a:pPr>
              <a:lnSpc>
                <a:spcPct val="120000"/>
              </a:lnSpc>
              <a:spcBef>
                <a:spcPts val="0"/>
              </a:spcBef>
              <a:spcAft>
                <a:spcPts val="600"/>
              </a:spcAft>
              <a:buClr>
                <a:srgbClr val="0F5494"/>
              </a:buClr>
              <a:buFont typeface="Arial" panose="020B0604020202020204" pitchFamily="34" charset="0"/>
              <a:buChar char="•"/>
            </a:pPr>
            <a:r>
              <a:rPr lang="en-GB" sz="2000" i="0" dirty="0" smtClean="0"/>
              <a:t>Application software and hardware at both        national and European level;</a:t>
            </a:r>
          </a:p>
          <a:p>
            <a:pPr marL="0" indent="0">
              <a:lnSpc>
                <a:spcPct val="120000"/>
              </a:lnSpc>
              <a:spcBef>
                <a:spcPts val="0"/>
              </a:spcBef>
              <a:spcAft>
                <a:spcPts val="600"/>
              </a:spcAft>
              <a:buClr>
                <a:srgbClr val="0F5494"/>
              </a:buClr>
              <a:buNone/>
            </a:pPr>
            <a:endParaRPr lang="en-GB" sz="2000" i="0" dirty="0" smtClean="0"/>
          </a:p>
          <a:p>
            <a:pPr lvl="0">
              <a:lnSpc>
                <a:spcPct val="120000"/>
              </a:lnSpc>
              <a:spcBef>
                <a:spcPts val="0"/>
              </a:spcBef>
              <a:spcAft>
                <a:spcPts val="600"/>
              </a:spcAft>
              <a:buClr>
                <a:srgbClr val="0F5494"/>
              </a:buClr>
              <a:buFont typeface="Arial" panose="020B0604020202020204" pitchFamily="34" charset="0"/>
              <a:buChar char="•"/>
            </a:pPr>
            <a:r>
              <a:rPr lang="en-GB" sz="2000" i="0" dirty="0"/>
              <a:t>Standards </a:t>
            </a:r>
            <a:r>
              <a:rPr lang="en-GB" sz="2000" i="0" dirty="0" smtClean="0"/>
              <a:t>for data exchange (SDMX </a:t>
            </a:r>
            <a:r>
              <a:rPr lang="en-GB" sz="2000" i="0" dirty="0"/>
              <a:t>and </a:t>
            </a:r>
            <a:r>
              <a:rPr lang="en-GB" sz="2000" i="0" dirty="0" smtClean="0"/>
              <a:t>DDI)         and appropriate </a:t>
            </a:r>
            <a:r>
              <a:rPr lang="en-GB" sz="2000" i="0" dirty="0"/>
              <a:t>legal frameworks.</a:t>
            </a:r>
          </a:p>
          <a:p>
            <a:pPr>
              <a:lnSpc>
                <a:spcPct val="120000"/>
              </a:lnSpc>
              <a:spcBef>
                <a:spcPts val="0"/>
              </a:spcBef>
              <a:spcAft>
                <a:spcPts val="600"/>
              </a:spcAft>
              <a:buClr>
                <a:srgbClr val="0F5494"/>
              </a:buClr>
              <a:buFont typeface="Arial" panose="020B0604020202020204" pitchFamily="34" charset="0"/>
              <a:buChar char="•"/>
            </a:pPr>
            <a:endParaRPr lang="en-GB" sz="2000" i="0" dirty="0" smtClean="0"/>
          </a:p>
        </p:txBody>
      </p:sp>
      <p:sp>
        <p:nvSpPr>
          <p:cNvPr id="4" name="TextBox 3"/>
          <p:cNvSpPr txBox="1"/>
          <p:nvPr/>
        </p:nvSpPr>
        <p:spPr>
          <a:xfrm>
            <a:off x="4200390" y="6597352"/>
            <a:ext cx="736822" cy="276999"/>
          </a:xfrm>
          <a:prstGeom prst="rect">
            <a:avLst/>
          </a:prstGeom>
          <a:noFill/>
        </p:spPr>
        <p:txBody>
          <a:bodyPr wrap="square" rtlCol="0">
            <a:spAutoFit/>
          </a:bodyPr>
          <a:lstStyle/>
          <a:p>
            <a:r>
              <a:rPr lang="fr-BE" sz="1200" b="1" dirty="0" smtClean="0">
                <a:solidFill>
                  <a:schemeClr val="bg1"/>
                </a:solidFill>
              </a:rPr>
              <a:t>ESTAT</a:t>
            </a:r>
            <a:endParaRPr lang="en-GB" sz="1200" b="1" dirty="0" smtClean="0">
              <a:solidFill>
                <a:schemeClr val="bg1"/>
              </a:solidFill>
            </a:endParaRPr>
          </a:p>
        </p:txBody>
      </p:sp>
      <p:sp>
        <p:nvSpPr>
          <p:cNvPr id="5" name="Content Placeholder 2"/>
          <p:cNvSpPr txBox="1">
            <a:spLocks/>
          </p:cNvSpPr>
          <p:nvPr/>
        </p:nvSpPr>
        <p:spPr bwMode="auto">
          <a:xfrm>
            <a:off x="-180528" y="6419913"/>
            <a:ext cx="2376264" cy="3315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0" algn="l" rtl="0" eaLnBrk="1" fontAlgn="base" hangingPunct="1">
              <a:spcBef>
                <a:spcPct val="20000"/>
              </a:spcBef>
              <a:spcAft>
                <a:spcPct val="0"/>
              </a:spcAft>
              <a:buClr>
                <a:schemeClr val="bg1"/>
              </a:buClr>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228600" indent="-228600" algn="l" rtl="0" eaLnBrk="1" fontAlgn="base" hangingPunct="1">
              <a:spcBef>
                <a:spcPct val="20000"/>
              </a:spcBef>
              <a:spcAft>
                <a:spcPct val="0"/>
              </a:spcAft>
              <a:defRPr sz="3000" b="1">
                <a:solidFill>
                  <a:schemeClr val="bg1"/>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342900" marR="0" lvl="0" indent="0" algn="l" defTabSz="914400" rtl="0" eaLnBrk="1" fontAlgn="base" latinLnBrk="0" hangingPunct="1">
              <a:lnSpc>
                <a:spcPct val="80000"/>
              </a:lnSpc>
              <a:spcBef>
                <a:spcPct val="20000"/>
              </a:spcBef>
              <a:spcAft>
                <a:spcPct val="0"/>
              </a:spcAft>
              <a:buClr>
                <a:srgbClr val="FFFFFF"/>
              </a:buClr>
              <a:buSzTx/>
              <a:buFontTx/>
              <a:buNone/>
              <a:tabLst/>
              <a:defRPr/>
            </a:pPr>
            <a:r>
              <a:rPr kumimoji="0" lang="en-GB" sz="1400" b="0" i="0" u="none" strike="noStrike" kern="0" cap="none" spc="0" normalizeH="0" baseline="0" noProof="0" dirty="0" smtClean="0">
                <a:ln>
                  <a:noFill/>
                </a:ln>
                <a:solidFill>
                  <a:srgbClr val="336699"/>
                </a:solidFill>
                <a:effectLst/>
                <a:uLnTx/>
                <a:uFillTx/>
                <a:latin typeface="Verdana"/>
              </a:rPr>
              <a:t>Walter Radermacher</a:t>
            </a:r>
          </a:p>
        </p:txBody>
      </p:sp>
      <p:sp>
        <p:nvSpPr>
          <p:cNvPr id="6" name="Slide Number Placeholder 5"/>
          <p:cNvSpPr>
            <a:spLocks noGrp="1"/>
          </p:cNvSpPr>
          <p:nvPr>
            <p:ph type="sldNum" sz="quarter" idx="12"/>
          </p:nvPr>
        </p:nvSpPr>
        <p:spPr/>
        <p:txBody>
          <a:bodyPr/>
          <a:lstStyle/>
          <a:p>
            <a:fld id="{B7726FFE-C3F9-47B5-B761-20CA086A3C3C}" type="slidenum">
              <a:rPr lang="en-GB" smtClean="0">
                <a:solidFill>
                  <a:schemeClr val="accent6"/>
                </a:solidFill>
              </a:rPr>
              <a:pPr/>
              <a:t>9</a:t>
            </a:fld>
            <a:endParaRPr lang="en-GB" dirty="0">
              <a:solidFill>
                <a:schemeClr val="accent6"/>
              </a:solidFill>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12272" t="8279" r="13185" b="5275"/>
          <a:stretch/>
        </p:blipFill>
        <p:spPr>
          <a:xfrm>
            <a:off x="7114589" y="5301208"/>
            <a:ext cx="1290933" cy="1099266"/>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4857" y="3789040"/>
            <a:ext cx="1924919" cy="1271173"/>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46672" y="1268760"/>
            <a:ext cx="1658850" cy="1100696"/>
          </a:xfrm>
          <a:prstGeom prst="rect">
            <a:avLst/>
          </a:prstGeom>
        </p:spPr>
      </p:pic>
    </p:spTree>
    <p:extLst>
      <p:ext uri="{BB962C8B-B14F-4D97-AF65-F5344CB8AC3E}">
        <p14:creationId xmlns:p14="http://schemas.microsoft.com/office/powerpoint/2010/main" val="2206776380"/>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561</TotalTime>
  <Words>743</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From Intrastat  to SIMSTAT and ESS.VIP Programme</vt:lpstr>
      <vt:lpstr>Modern design of Statistics = multiple sources, multimode data collection, enhanced quality </vt:lpstr>
      <vt:lpstr>Modern design  of statistics example Census </vt:lpstr>
      <vt:lpstr>Transition problems: Census</vt:lpstr>
      <vt:lpstr>Why analogy with Census 2011?</vt:lpstr>
      <vt:lpstr>SIMSTAT project</vt:lpstr>
      <vt:lpstr>SIMSTAT = principles of modern design of trade statistics</vt:lpstr>
      <vt:lpstr>SIMSTAT: first application  of the ESS.VIP Programme principles</vt:lpstr>
      <vt:lpstr>PowerPoint Presentation</vt:lpstr>
      <vt:lpstr>Where are we one year later?</vt:lpstr>
      <vt:lpstr>The main challenge at this stage</vt:lpstr>
      <vt:lpstr>What is ESS.VIP and why? </vt:lpstr>
      <vt:lpstr>Structure of the programme</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KOTZEVA Mariana (ESTAT)</dc:creator>
  <cp:lastModifiedBy>MOORAT Claire (ESTAT)</cp:lastModifiedBy>
  <cp:revision>61</cp:revision>
  <dcterms:created xsi:type="dcterms:W3CDTF">2013-05-06T07:58:59Z</dcterms:created>
  <dcterms:modified xsi:type="dcterms:W3CDTF">2013-05-16T14:07:31Z</dcterms:modified>
</cp:coreProperties>
</file>