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73" r:id="rId4"/>
    <p:sldId id="274" r:id="rId5"/>
    <p:sldId id="263" r:id="rId6"/>
    <p:sldId id="264" r:id="rId7"/>
    <p:sldId id="265" r:id="rId8"/>
    <p:sldId id="270" r:id="rId9"/>
    <p:sldId id="266" r:id="rId10"/>
    <p:sldId id="267" r:id="rId11"/>
    <p:sldId id="268" r:id="rId12"/>
    <p:sldId id="269" r:id="rId13"/>
    <p:sldId id="271" r:id="rId14"/>
    <p:sldId id="272" r:id="rId15"/>
    <p:sldId id="261" r:id="rId16"/>
  </p:sldIdLst>
  <p:sldSz cx="10693400" cy="7561263"/>
  <p:notesSz cx="6797675" cy="9926638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F"/>
    <a:srgbClr val="A012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78184" autoAdjust="0"/>
  </p:normalViewPr>
  <p:slideViewPr>
    <p:cSldViewPr>
      <p:cViewPr varScale="1">
        <p:scale>
          <a:sx n="55" d="100"/>
          <a:sy n="55" d="100"/>
        </p:scale>
        <p:origin x="-102" y="-4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5257CC-7CBE-4E82-8AED-1666FD189879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5E2D77-A2A7-435F-BB91-D02D27F29569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4E7DEB-19C6-4E70-BC0F-A36E1FA4DA75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10BF1B-42DB-45F6-B611-56EE46F04548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1246188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196800" y="5328000"/>
            <a:ext cx="5822308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196800" y="2880000"/>
            <a:ext cx="7190460" cy="23407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5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260000" y="1979999"/>
            <a:ext cx="8172000" cy="4752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buNone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279156" y="2124447"/>
            <a:ext cx="8172000" cy="4680520"/>
          </a:xfrm>
          <a:prstGeom prst="rect">
            <a:avLst/>
          </a:prstGeom>
        </p:spPr>
        <p:txBody>
          <a:bodyPr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43013" y="1979613"/>
            <a:ext cx="8170862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74734" y="1923243"/>
            <a:ext cx="8172000" cy="4680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60475" y="720725"/>
            <a:ext cx="8170863" cy="593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7037388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60000" y="1692400"/>
            <a:ext cx="8172000" cy="4967600"/>
          </a:xfrm>
          <a:prstGeom prst="rect">
            <a:avLst/>
          </a:prstGeom>
          <a:solidFill>
            <a:schemeClr val="bg1"/>
          </a:solidFill>
        </p:spPr>
        <p:txBody>
          <a:bodyPr lIns="180000" tIns="180000" rIns="180000"/>
          <a:lstStyle>
            <a:lvl1pPr marL="0" indent="0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494000" y="972000"/>
            <a:ext cx="7740000" cy="5763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1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2538" y="1246188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240000" y="3959999"/>
            <a:ext cx="6570662" cy="147681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3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ovéPole 7"/>
          <p:cNvSpPr txBox="1">
            <a:spLocks noChangeArrowheads="1"/>
          </p:cNvSpPr>
          <p:nvPr/>
        </p:nvSpPr>
        <p:spPr bwMode="auto">
          <a:xfrm>
            <a:off x="3197225" y="7091363"/>
            <a:ext cx="57880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200" b="1" smtClean="0">
                <a:solidFill>
                  <a:srgbClr val="006AAF"/>
                </a:solidFill>
                <a:latin typeface="Arial" charset="0"/>
              </a:rPr>
              <a:t>CZECH STATISTICAL OFFICE  |  Na padesátém 81, 100 82 Prague 10  |  czso.cz</a:t>
            </a:r>
          </a:p>
        </p:txBody>
      </p:sp>
      <p:sp>
        <p:nvSpPr>
          <p:cNvPr id="1027" name="TextovéPole 8"/>
          <p:cNvSpPr txBox="1">
            <a:spLocks noChangeArrowheads="1"/>
          </p:cNvSpPr>
          <p:nvPr/>
        </p:nvSpPr>
        <p:spPr bwMode="auto">
          <a:xfrm>
            <a:off x="7667625" y="7091363"/>
            <a:ext cx="176371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85B40D04-AD6A-40E5-89CC-9A5793458D9E}" type="slidenum">
              <a:rPr lang="cs-CZ" sz="1200" b="1" smtClean="0">
                <a:solidFill>
                  <a:srgbClr val="006AAF"/>
                </a:solidFill>
                <a:latin typeface="Arial" charset="0"/>
              </a:rPr>
              <a:pPr algn="r" eaLnBrk="1" hangingPunct="1">
                <a:defRPr/>
              </a:pPr>
              <a:t>‹#›</a:t>
            </a:fld>
            <a:r>
              <a:rPr lang="cs-CZ" sz="1200" b="1" smtClean="0">
                <a:solidFill>
                  <a:srgbClr val="006AAF"/>
                </a:solidFill>
                <a:latin typeface="Arial" charset="0"/>
              </a:rPr>
              <a:t>/X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3197225" y="5327650"/>
            <a:ext cx="5821363" cy="72072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Karel Král, Jan Bílý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2632075" y="2879725"/>
            <a:ext cx="7754938" cy="2341563"/>
          </a:xfrm>
        </p:spPr>
        <p:txBody>
          <a:bodyPr/>
          <a:lstStyle/>
          <a:p>
            <a:pPr algn="ctr" defTabSz="104299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ChALLENGES </a:t>
            </a:r>
          </a:p>
          <a:p>
            <a:pPr algn="ctr" defTabSz="104299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SimsTat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HIGH BURDEN OF CZSO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High financial and capacity demands of changes for CZSO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Parallel systems (present and new)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Changes due to SIMSTAT would cause possible additional collection survey (petroleum products, agriculture commodities)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-Good quality of micro-data significantly depend on limited capacities of possibilities on controls at GDC. CZSO and other organizations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cs-CZ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UNSOLVED QUESTIONS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Time schedule of data exchange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Protection of individual data of all countries (position PSI, all NSI)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Country of origin on export side (for future would not possibility to have time series FTS CZSO)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Evaluation of data quality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Participation of all MSs in project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endParaRPr lang="cs-CZ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cs-CZ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ALTERNATIVE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Decreasing of the coverage rate for arrivals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Relatively quick realization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Keep present system (good cooperation with Customs)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Number of PSI</a:t>
            </a:r>
            <a:r>
              <a:rPr lang="cs-CZ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‘s</a:t>
            </a: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 </a:t>
            </a:r>
            <a:r>
              <a:rPr lang="cs-CZ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will get rid of</a:t>
            </a: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 duty to </a:t>
            </a:r>
            <a:r>
              <a:rPr lang="cs-CZ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provide </a:t>
            </a: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Intrastat</a:t>
            </a:r>
            <a:r>
              <a:rPr lang="cs-CZ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data 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Save of costs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Before changes is need to communicate with </a:t>
            </a:r>
            <a:r>
              <a:rPr lang="cs-CZ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most important </a:t>
            </a: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micro-data users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ALTERNATIVE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Thresholds  – actual situation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Threshold (both arrival and dispatches)  8 million CZK (320 thousand EUR), cca 15 000 enterprises in register Intrastat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Threshold in arrivals actual coverage 96,7% 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-quality data, need to have space for unexpected development of economy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95% - lost cca 2 500 enterprises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93% - lost cca 4 000 enterprises  (from actual situation)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cs-CZ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ALTERNATIVE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Threshold in dispatches actual coverage 98,2% 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97% - lost cca 2 000 enterprises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Changes in current system in the CR after testing and ensuring of data quality by means of SIMSTAT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40088" y="3959225"/>
            <a:ext cx="6570662" cy="14779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Participation </a:t>
            </a:r>
            <a:r>
              <a:rPr lang="cs-CZ" dirty="0" smtClean="0"/>
              <a:t>OF </a:t>
            </a:r>
            <a:r>
              <a:rPr lang="en-US" dirty="0" smtClean="0"/>
              <a:t>CSZO in simstat project</a:t>
            </a:r>
            <a:endParaRPr lang="en-US" dirty="0"/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CZSO (Mr. Kubín) participate</a:t>
            </a:r>
            <a:r>
              <a:rPr lang="cs-CZ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in the project  exchange of micro-data. 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Czech experts (CZSO and Czech National Bank) are involved in TF for integration of services data to business statistics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Challenges  in simstat project</a:t>
            </a:r>
            <a:endParaRPr lang="en-US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dirty="0" smtClean="0">
                <a:latin typeface="Arial" charset="0"/>
                <a:cs typeface="Arial" charset="0"/>
              </a:rPr>
              <a:t>M</a:t>
            </a:r>
            <a:r>
              <a:rPr lang="en-US" dirty="0" smtClean="0">
                <a:latin typeface="Arial" charset="0"/>
                <a:cs typeface="Arial" charset="0"/>
              </a:rPr>
              <a:t>ain topics </a:t>
            </a:r>
            <a:r>
              <a:rPr lang="cs-CZ" dirty="0" smtClean="0">
                <a:latin typeface="Arial" charset="0"/>
                <a:cs typeface="Arial" charset="0"/>
              </a:rPr>
              <a:t>(1)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National statistical authorities and their obligations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Obligation of national tax administration to provide VAT and VIES data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Obligation of national Customs administration to provide their data as sources information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Definition of Party responsible for providing of information on Intrastat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Definition of Partner economic operator in MS of arrival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CHALLENGEs  in simstat project</a:t>
            </a:r>
            <a:endParaRPr lang="en-US" dirty="0"/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Main topics </a:t>
            </a:r>
            <a:r>
              <a:rPr lang="cs-CZ" dirty="0" smtClean="0">
                <a:latin typeface="Arial" charset="0"/>
                <a:cs typeface="Arial" charset="0"/>
              </a:rPr>
              <a:t>(2)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Scope of Intrastat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Data to be collected, exchanged, transmitted, disseminated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Data sources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Simplification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Reference period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Timelines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Quality reporting and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CHALLENGEs  in simstat project</a:t>
            </a:r>
            <a:endParaRPr lang="en-US" dirty="0"/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260475" y="1979613"/>
            <a:ext cx="8170863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CZSO share concerns of other MSs on smooth realization of SIMSTAT project.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Main challenges in the Czech Republic: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Quality of export data of other MSs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New mandatory items - burden of PSI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High burden for the CZSO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Unsolved methodical and other practical questions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>
                <a:latin typeface="Arial" charset="0"/>
                <a:cs typeface="Arial" charset="0"/>
              </a:rPr>
              <a:t>CHALLENGES  IN SIMSTAT PROJEC</a:t>
            </a:r>
            <a:r>
              <a:rPr lang="cs-CZ" cap="none" dirty="0" smtClean="0">
                <a:latin typeface="Arial" charset="0"/>
                <a:cs typeface="Arial" charset="0"/>
              </a:rPr>
              <a:t>T QUALITY OF DATA</a:t>
            </a:r>
            <a:endParaRPr lang="en-US" cap="none" dirty="0" smtClean="0">
              <a:latin typeface="Arial" charset="0"/>
              <a:cs typeface="Arial" charset="0"/>
            </a:endParaRP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1274763" y="1993900"/>
            <a:ext cx="8170862" cy="47529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Quality of export data from other countries-utilization of detailed data of the importing party: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Ministry of Industry and Trade regularly monthly need CN8 goods data in territorial structure (pro-export policy and its management). 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-Ministry of Industry and Trade according to EU legislation needs actual data raw material a energy security (petroleum products).</a:t>
            </a:r>
          </a:p>
          <a:p>
            <a:pPr eaLnBrk="1" hangingPunct="1">
              <a:buFontTx/>
              <a:buChar char="-"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QUALITY DATA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cs-CZ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-</a:t>
            </a: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Ministry of Agriculture (Data on CN8 level including quantity of goods). Data of live animals, meat, plants, cereals and other agriculture commodities, „Milk packet“. Sensitive commodities are require not only </a:t>
            </a:r>
            <a:r>
              <a:rPr lang="cs-CZ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by </a:t>
            </a: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EU, but also </a:t>
            </a:r>
            <a:r>
              <a:rPr lang="cs-CZ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by </a:t>
            </a: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national legislation.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Micro-data use traders (unit value, value of quantity and other unit) from query system on web si</a:t>
            </a:r>
            <a:r>
              <a:rPr lang="cs-CZ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</a:t>
            </a: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e of CZSO with aggregate FTS data 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T QUALITY DATA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Czech National Bank and National Accounts – calculations from micro-data of external direct trading cost=auxiliary costs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Czech National Bank and National Accounts – need good quality and reliable makro-data in time for preparation GDP and BoP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720725"/>
            <a:ext cx="8170863" cy="1187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CHALLENGES  IN SIMSTAT PROJECT </a:t>
            </a:r>
            <a:r>
              <a:rPr lang="cs-CZ" sz="3600" b="1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NEW MANDATORY ITEMS</a:t>
            </a:r>
            <a:endParaRPr lang="en-US" sz="3600" b="1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60475" y="1979613"/>
            <a:ext cx="8170863" cy="475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Partner tax identification number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Increasing of costs on the collection system and data processing of GDC 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Increase of CZSO costs (processing)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Negative attitude of respondents (costs on changing outputs from own account system)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smtClean="0">
                <a:solidFill>
                  <a:srgbClr val="006AAF"/>
                </a:solidFill>
                <a:latin typeface="Arial" charset="0"/>
                <a:cs typeface="Arial" charset="0"/>
              </a:rPr>
              <a:t>Higher errors in declaration in case of introduction new system</a:t>
            </a:r>
          </a:p>
          <a:p>
            <a:pPr marL="0" indent="0" eaLnBrk="1" hangingPunct="1">
              <a:lnSpc>
                <a:spcPts val="3400"/>
              </a:lnSpc>
              <a:buFontTx/>
              <a:buChar char="-"/>
            </a:pPr>
            <a:r>
              <a:rPr lang="en-US" sz="2800" dirty="0" smtClean="0">
                <a:solidFill>
                  <a:srgbClr val="006AAF"/>
                </a:solidFill>
                <a:latin typeface="Arial" charset="0"/>
                <a:cs typeface="Arial" charset="0"/>
              </a:rPr>
              <a:t>How burdensome will it be?</a:t>
            </a: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cs-CZ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cs-CZ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3400"/>
              </a:lnSpc>
              <a:buFont typeface="Arial" charset="0"/>
              <a:buNone/>
            </a:pPr>
            <a:endParaRPr lang="en-US" sz="2800" dirty="0" smtClean="0">
              <a:solidFill>
                <a:srgbClr val="006AA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BILA EN v0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BILA EN v03</Template>
  <TotalTime>903</TotalTime>
  <Words>729</Words>
  <Application>Microsoft Office PowerPoint</Application>
  <PresentationFormat>Vlastní</PresentationFormat>
  <Paragraphs>89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 BILA EN v03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Kral4214</dc:creator>
  <cp:keywords>Prezentace,modrá,ČSÚ</cp:keywords>
  <cp:lastModifiedBy>sidorov23249</cp:lastModifiedBy>
  <cp:revision>109</cp:revision>
  <cp:lastPrinted>2013-05-20T11:04:10Z</cp:lastPrinted>
  <dcterms:created xsi:type="dcterms:W3CDTF">2012-05-15T12:35:20Z</dcterms:created>
  <dcterms:modified xsi:type="dcterms:W3CDTF">2013-05-28T12:23:54Z</dcterms:modified>
</cp:coreProperties>
</file>